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4"/>
  </p:notesMasterIdLst>
  <p:handoutMasterIdLst>
    <p:handoutMasterId r:id="rId45"/>
  </p:handoutMasterIdLst>
  <p:sldIdLst>
    <p:sldId id="256" r:id="rId2"/>
    <p:sldId id="390" r:id="rId3"/>
    <p:sldId id="388" r:id="rId4"/>
    <p:sldId id="258" r:id="rId5"/>
    <p:sldId id="372" r:id="rId6"/>
    <p:sldId id="389" r:id="rId7"/>
    <p:sldId id="379" r:id="rId8"/>
    <p:sldId id="392" r:id="rId9"/>
    <p:sldId id="315" r:id="rId10"/>
    <p:sldId id="305" r:id="rId11"/>
    <p:sldId id="339" r:id="rId12"/>
    <p:sldId id="340" r:id="rId13"/>
    <p:sldId id="344" r:id="rId14"/>
    <p:sldId id="345" r:id="rId15"/>
    <p:sldId id="283" r:id="rId16"/>
    <p:sldId id="270" r:id="rId17"/>
    <p:sldId id="303" r:id="rId18"/>
    <p:sldId id="289" r:id="rId19"/>
    <p:sldId id="288" r:id="rId20"/>
    <p:sldId id="293" r:id="rId21"/>
    <p:sldId id="294" r:id="rId22"/>
    <p:sldId id="310" r:id="rId23"/>
    <p:sldId id="352" r:id="rId24"/>
    <p:sldId id="309" r:id="rId25"/>
    <p:sldId id="382" r:id="rId26"/>
    <p:sldId id="295" r:id="rId27"/>
    <p:sldId id="383" r:id="rId28"/>
    <p:sldId id="384" r:id="rId29"/>
    <p:sldId id="394" r:id="rId30"/>
    <p:sldId id="402" r:id="rId31"/>
    <p:sldId id="403" r:id="rId32"/>
    <p:sldId id="393" r:id="rId33"/>
    <p:sldId id="396" r:id="rId34"/>
    <p:sldId id="395" r:id="rId35"/>
    <p:sldId id="397" r:id="rId36"/>
    <p:sldId id="398" r:id="rId37"/>
    <p:sldId id="399" r:id="rId38"/>
    <p:sldId id="401" r:id="rId39"/>
    <p:sldId id="405" r:id="rId40"/>
    <p:sldId id="400" r:id="rId41"/>
    <p:sldId id="406" r:id="rId42"/>
    <p:sldId id="409" r:id="rId43"/>
  </p:sldIdLst>
  <p:sldSz cx="9144000" cy="6858000" type="screen4x3"/>
  <p:notesSz cx="6805613" cy="9939338"/>
  <p:defaultTextStyle>
    <a:defPPr>
      <a:defRPr lang="en-NZ"/>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Thornley (CMDHB)" initials="S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F3FB"/>
    <a:srgbClr val="CEE5F6"/>
    <a:srgbClr val="183169"/>
    <a:srgbClr val="E2F0FA"/>
    <a:srgbClr val="008CD6"/>
    <a:srgbClr val="D3D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81356" autoAdjust="0"/>
  </p:normalViewPr>
  <p:slideViewPr>
    <p:cSldViewPr>
      <p:cViewPr varScale="1">
        <p:scale>
          <a:sx n="41" d="100"/>
          <a:sy n="41" d="100"/>
        </p:scale>
        <p:origin x="1061"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952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l">
              <a:defRPr sz="1200"/>
            </a:lvl1pPr>
          </a:lstStyle>
          <a:p>
            <a:endParaRPr lang="en-NZ" altLang="en-US" dirty="0"/>
          </a:p>
        </p:txBody>
      </p:sp>
      <p:sp>
        <p:nvSpPr>
          <p:cNvPr id="11267" name="Rectangle 3"/>
          <p:cNvSpPr>
            <a:spLocks noGrp="1" noChangeArrowheads="1"/>
          </p:cNvSpPr>
          <p:nvPr>
            <p:ph type="dt" sz="quarter" idx="1"/>
          </p:nvPr>
        </p:nvSpPr>
        <p:spPr bwMode="auto">
          <a:xfrm>
            <a:off x="3854493" y="0"/>
            <a:ext cx="294952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r">
              <a:defRPr sz="1200"/>
            </a:lvl1pPr>
          </a:lstStyle>
          <a:p>
            <a:endParaRPr lang="en-NZ" altLang="en-US" dirty="0"/>
          </a:p>
        </p:txBody>
      </p:sp>
      <p:sp>
        <p:nvSpPr>
          <p:cNvPr id="11268" name="Rectangle 4"/>
          <p:cNvSpPr>
            <a:spLocks noGrp="1" noChangeArrowheads="1"/>
          </p:cNvSpPr>
          <p:nvPr>
            <p:ph type="ftr" sz="quarter" idx="2"/>
          </p:nvPr>
        </p:nvSpPr>
        <p:spPr bwMode="auto">
          <a:xfrm>
            <a:off x="0" y="9440779"/>
            <a:ext cx="294952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l">
              <a:defRPr sz="1200"/>
            </a:lvl1pPr>
          </a:lstStyle>
          <a:p>
            <a:endParaRPr lang="en-NZ" altLang="en-US" dirty="0"/>
          </a:p>
        </p:txBody>
      </p:sp>
      <p:sp>
        <p:nvSpPr>
          <p:cNvPr id="11269" name="Rectangle 5"/>
          <p:cNvSpPr>
            <a:spLocks noGrp="1" noChangeArrowheads="1"/>
          </p:cNvSpPr>
          <p:nvPr>
            <p:ph type="sldNum" sz="quarter" idx="3"/>
          </p:nvPr>
        </p:nvSpPr>
        <p:spPr bwMode="auto">
          <a:xfrm>
            <a:off x="3854493" y="9440779"/>
            <a:ext cx="294952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r">
              <a:defRPr sz="1200"/>
            </a:lvl1pPr>
          </a:lstStyle>
          <a:p>
            <a:fld id="{16640E8D-202D-44BD-8964-BB8816CDE0CC}" type="slidenum">
              <a:rPr lang="en-NZ" altLang="en-US"/>
              <a:pPr/>
              <a:t>‹#›</a:t>
            </a:fld>
            <a:endParaRPr lang="en-NZ" altLang="en-US" dirty="0"/>
          </a:p>
        </p:txBody>
      </p:sp>
    </p:spTree>
    <p:extLst>
      <p:ext uri="{BB962C8B-B14F-4D97-AF65-F5344CB8AC3E}">
        <p14:creationId xmlns:p14="http://schemas.microsoft.com/office/powerpoint/2010/main" val="311385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25" cy="498560"/>
          </a:xfrm>
          <a:prstGeom prst="rect">
            <a:avLst/>
          </a:prstGeom>
        </p:spPr>
        <p:txBody>
          <a:bodyPr vert="horz" lIns="91815" tIns="45907" rIns="91815" bIns="45907" rtlCol="0"/>
          <a:lstStyle>
            <a:lvl1pPr algn="l">
              <a:defRPr sz="1200"/>
            </a:lvl1pPr>
          </a:lstStyle>
          <a:p>
            <a:endParaRPr lang="en-NZ" dirty="0"/>
          </a:p>
        </p:txBody>
      </p:sp>
      <p:sp>
        <p:nvSpPr>
          <p:cNvPr id="3" name="Date Placeholder 2"/>
          <p:cNvSpPr>
            <a:spLocks noGrp="1"/>
          </p:cNvSpPr>
          <p:nvPr>
            <p:ph type="dt" idx="1"/>
          </p:nvPr>
        </p:nvSpPr>
        <p:spPr>
          <a:xfrm>
            <a:off x="3854493" y="0"/>
            <a:ext cx="2949525" cy="498560"/>
          </a:xfrm>
          <a:prstGeom prst="rect">
            <a:avLst/>
          </a:prstGeom>
        </p:spPr>
        <p:txBody>
          <a:bodyPr vert="horz" lIns="91815" tIns="45907" rIns="91815" bIns="45907" rtlCol="0"/>
          <a:lstStyle>
            <a:lvl1pPr algn="r">
              <a:defRPr sz="1200"/>
            </a:lvl1pPr>
          </a:lstStyle>
          <a:p>
            <a:fld id="{95492256-7839-4433-AFBC-64DFEB1B9F91}" type="datetimeFigureOut">
              <a:rPr lang="en-NZ" smtClean="0"/>
              <a:t>22/07/2016</a:t>
            </a:fld>
            <a:endParaRPr lang="en-NZ"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815" tIns="45907" rIns="91815" bIns="45907" rtlCol="0" anchor="ctr"/>
          <a:lstStyle/>
          <a:p>
            <a:endParaRPr lang="en-NZ" dirty="0"/>
          </a:p>
        </p:txBody>
      </p:sp>
      <p:sp>
        <p:nvSpPr>
          <p:cNvPr id="5" name="Notes Placeholder 4"/>
          <p:cNvSpPr>
            <a:spLocks noGrp="1"/>
          </p:cNvSpPr>
          <p:nvPr>
            <p:ph type="body" sz="quarter" idx="3"/>
          </p:nvPr>
        </p:nvSpPr>
        <p:spPr>
          <a:xfrm>
            <a:off x="679923" y="4783307"/>
            <a:ext cx="5445767" cy="3913614"/>
          </a:xfrm>
          <a:prstGeom prst="rect">
            <a:avLst/>
          </a:prstGeom>
        </p:spPr>
        <p:txBody>
          <a:bodyPr vert="horz" lIns="91815" tIns="45907" rIns="91815" bIns="459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779"/>
            <a:ext cx="2949525" cy="498559"/>
          </a:xfrm>
          <a:prstGeom prst="rect">
            <a:avLst/>
          </a:prstGeom>
        </p:spPr>
        <p:txBody>
          <a:bodyPr vert="horz" lIns="91815" tIns="45907" rIns="91815" bIns="45907"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4493" y="9440779"/>
            <a:ext cx="2949525" cy="498559"/>
          </a:xfrm>
          <a:prstGeom prst="rect">
            <a:avLst/>
          </a:prstGeom>
        </p:spPr>
        <p:txBody>
          <a:bodyPr vert="horz" lIns="91815" tIns="45907" rIns="91815" bIns="45907" rtlCol="0" anchor="b"/>
          <a:lstStyle>
            <a:lvl1pPr algn="r">
              <a:defRPr sz="1200"/>
            </a:lvl1pPr>
          </a:lstStyle>
          <a:p>
            <a:fld id="{686D66FC-B7FF-402C-8582-4302288AFB73}" type="slidenum">
              <a:rPr lang="en-NZ" smtClean="0"/>
              <a:t>‹#›</a:t>
            </a:fld>
            <a:endParaRPr lang="en-NZ" dirty="0"/>
          </a:p>
        </p:txBody>
      </p:sp>
    </p:spTree>
    <p:extLst>
      <p:ext uri="{BB962C8B-B14F-4D97-AF65-F5344CB8AC3E}">
        <p14:creationId xmlns:p14="http://schemas.microsoft.com/office/powerpoint/2010/main" val="95898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1</a:t>
            </a:fld>
            <a:endParaRPr lang="en-NZ" dirty="0"/>
          </a:p>
        </p:txBody>
      </p:sp>
    </p:spTree>
    <p:extLst>
      <p:ext uri="{BB962C8B-B14F-4D97-AF65-F5344CB8AC3E}">
        <p14:creationId xmlns:p14="http://schemas.microsoft.com/office/powerpoint/2010/main" val="260565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skip</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20</a:t>
            </a:fld>
            <a:endParaRPr lang="en-NZ" dirty="0"/>
          </a:p>
        </p:txBody>
      </p:sp>
    </p:spTree>
    <p:extLst>
      <p:ext uri="{BB962C8B-B14F-4D97-AF65-F5344CB8AC3E}">
        <p14:creationId xmlns:p14="http://schemas.microsoft.com/office/powerpoint/2010/main" val="365363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Consistent demonstration of clinical need,</a:t>
            </a:r>
            <a:r>
              <a:rPr lang="en-NZ" baseline="0" dirty="0" smtClean="0"/>
              <a:t> where health utilisation may not necessarily be high, unmet needs.</a:t>
            </a:r>
            <a:endParaRPr lang="en-NZ" dirty="0" smtClean="0"/>
          </a:p>
          <a:p>
            <a:endParaRPr lang="en-NZ" dirty="0" smtClean="0"/>
          </a:p>
          <a:p>
            <a:r>
              <a:rPr lang="en-NZ" dirty="0" smtClean="0"/>
              <a:t>Ranged from 31%</a:t>
            </a:r>
            <a:r>
              <a:rPr lang="en-NZ" baseline="0" dirty="0" smtClean="0"/>
              <a:t> to 59%.. Correlated with people with diabetes with poor control.</a:t>
            </a:r>
          </a:p>
          <a:p>
            <a:r>
              <a:rPr lang="en-NZ" baseline="0" dirty="0" smtClean="0"/>
              <a:t> </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21</a:t>
            </a:fld>
            <a:endParaRPr lang="en-NZ" dirty="0"/>
          </a:p>
        </p:txBody>
      </p:sp>
    </p:spTree>
    <p:extLst>
      <p:ext uri="{BB962C8B-B14F-4D97-AF65-F5344CB8AC3E}">
        <p14:creationId xmlns:p14="http://schemas.microsoft.com/office/powerpoint/2010/main" val="313455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definition</a:t>
            </a:r>
            <a:r>
              <a:rPr lang="en-NZ" baseline="0" dirty="0" smtClean="0"/>
              <a:t> of the indicator matters</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24</a:t>
            </a:fld>
            <a:endParaRPr lang="en-NZ" dirty="0"/>
          </a:p>
        </p:txBody>
      </p:sp>
    </p:spTree>
    <p:extLst>
      <p:ext uri="{BB962C8B-B14F-4D97-AF65-F5344CB8AC3E}">
        <p14:creationId xmlns:p14="http://schemas.microsoft.com/office/powerpoint/2010/main" val="39175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analyses</a:t>
            </a:r>
            <a:r>
              <a:rPr lang="en-NZ" baseline="0" dirty="0" smtClean="0"/>
              <a:t> here only examined one creatinine test not two..</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26</a:t>
            </a:fld>
            <a:endParaRPr lang="en-NZ" dirty="0"/>
          </a:p>
        </p:txBody>
      </p:sp>
    </p:spTree>
    <p:extLst>
      <p:ext uri="{BB962C8B-B14F-4D97-AF65-F5344CB8AC3E}">
        <p14:creationId xmlns:p14="http://schemas.microsoft.com/office/powerpoint/2010/main" val="45462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37</a:t>
            </a:fld>
            <a:endParaRPr lang="en-NZ" dirty="0"/>
          </a:p>
        </p:txBody>
      </p:sp>
    </p:spTree>
    <p:extLst>
      <p:ext uri="{BB962C8B-B14F-4D97-AF65-F5344CB8AC3E}">
        <p14:creationId xmlns:p14="http://schemas.microsoft.com/office/powerpoint/2010/main" val="77819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Some</a:t>
            </a:r>
            <a:r>
              <a:rPr lang="en-NZ" baseline="0" dirty="0" smtClean="0"/>
              <a:t> lab results dated all the way back to 1993</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3</a:t>
            </a:fld>
            <a:endParaRPr lang="en-NZ" dirty="0"/>
          </a:p>
        </p:txBody>
      </p:sp>
    </p:spTree>
    <p:extLst>
      <p:ext uri="{BB962C8B-B14F-4D97-AF65-F5344CB8AC3E}">
        <p14:creationId xmlns:p14="http://schemas.microsoft.com/office/powerpoint/2010/main" val="277728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Worth reading the discussion section… the potential value,</a:t>
            </a:r>
            <a:r>
              <a:rPr lang="en-NZ" baseline="0" dirty="0" smtClean="0"/>
              <a:t> and why it is important.</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4</a:t>
            </a:fld>
            <a:endParaRPr lang="en-NZ" dirty="0"/>
          </a:p>
        </p:txBody>
      </p:sp>
    </p:spTree>
    <p:extLst>
      <p:ext uri="{BB962C8B-B14F-4D97-AF65-F5344CB8AC3E}">
        <p14:creationId xmlns:p14="http://schemas.microsoft.com/office/powerpoint/2010/main" val="258987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Included the combo tests on</a:t>
            </a:r>
            <a:r>
              <a:rPr lang="en-NZ" baseline="0" dirty="0" smtClean="0"/>
              <a:t> different days</a:t>
            </a:r>
          </a:p>
          <a:p>
            <a:endParaRPr lang="en-NZ" baseline="0" dirty="0" smtClean="0"/>
          </a:p>
          <a:p>
            <a:r>
              <a:rPr lang="en-NZ" baseline="0" dirty="0" smtClean="0"/>
              <a:t>Used one GTT only instead of 2 positive GTT, as not many had 2 lots of positive GTT in the real world. </a:t>
            </a:r>
          </a:p>
          <a:p>
            <a:r>
              <a:rPr lang="en-NZ" baseline="0" dirty="0" smtClean="0"/>
              <a:t> </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8</a:t>
            </a:fld>
            <a:endParaRPr lang="en-NZ" dirty="0"/>
          </a:p>
        </p:txBody>
      </p:sp>
    </p:spTree>
    <p:extLst>
      <p:ext uri="{BB962C8B-B14F-4D97-AF65-F5344CB8AC3E}">
        <p14:creationId xmlns:p14="http://schemas.microsoft.com/office/powerpoint/2010/main" val="406915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e.g. Coppell’s study in 2013, NZMJ</a:t>
            </a:r>
            <a:r>
              <a:rPr lang="en-NZ" baseline="0" dirty="0" smtClean="0"/>
              <a:t> 126:1370</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9</a:t>
            </a:fld>
            <a:endParaRPr lang="en-NZ" dirty="0"/>
          </a:p>
        </p:txBody>
      </p:sp>
    </p:spTree>
    <p:extLst>
      <p:ext uri="{BB962C8B-B14F-4D97-AF65-F5344CB8AC3E}">
        <p14:creationId xmlns:p14="http://schemas.microsoft.com/office/powerpoint/2010/main" val="126501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Implications for inter-sector</a:t>
            </a:r>
            <a:r>
              <a:rPr lang="en-NZ" baseline="0" dirty="0" smtClean="0"/>
              <a:t> work.. </a:t>
            </a:r>
          </a:p>
          <a:p>
            <a:endParaRPr lang="en-NZ" baseline="0" dirty="0" smtClean="0"/>
          </a:p>
          <a:p>
            <a:r>
              <a:rPr lang="en-NZ" baseline="0" dirty="0" smtClean="0"/>
              <a:t>2.3% vs 8.9%</a:t>
            </a:r>
          </a:p>
          <a:p>
            <a:endParaRPr lang="en-NZ" baseline="0" dirty="0" smtClean="0"/>
          </a:p>
          <a:p>
            <a:r>
              <a:rPr lang="en-NZ" baseline="0" dirty="0" smtClean="0"/>
              <a:t>CMDHB:</a:t>
            </a:r>
          </a:p>
          <a:p>
            <a:endParaRPr lang="en-NZ" baseline="0" dirty="0" smtClean="0"/>
          </a:p>
          <a:p>
            <a:r>
              <a:rPr lang="en-NZ" baseline="0" dirty="0" smtClean="0"/>
              <a:t>36% in NZdep 9 and 10 deciles</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13</a:t>
            </a:fld>
            <a:endParaRPr lang="en-NZ" dirty="0"/>
          </a:p>
        </p:txBody>
      </p:sp>
    </p:spTree>
    <p:extLst>
      <p:ext uri="{BB962C8B-B14F-4D97-AF65-F5344CB8AC3E}">
        <p14:creationId xmlns:p14="http://schemas.microsoft.com/office/powerpoint/2010/main" val="241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a:t>
            </a:r>
            <a:r>
              <a:rPr lang="en-NZ" baseline="0" dirty="0" smtClean="0"/>
              <a:t> level of control is highly associated with age (and to a lesser extent ethnicity)</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16</a:t>
            </a:fld>
            <a:endParaRPr lang="en-NZ" dirty="0"/>
          </a:p>
        </p:txBody>
      </p:sp>
    </p:spTree>
    <p:extLst>
      <p:ext uri="{BB962C8B-B14F-4D97-AF65-F5344CB8AC3E}">
        <p14:creationId xmlns:p14="http://schemas.microsoft.com/office/powerpoint/2010/main" val="270372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skip</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18</a:t>
            </a:fld>
            <a:endParaRPr lang="en-NZ" dirty="0"/>
          </a:p>
        </p:txBody>
      </p:sp>
    </p:spTree>
    <p:extLst>
      <p:ext uri="{BB962C8B-B14F-4D97-AF65-F5344CB8AC3E}">
        <p14:creationId xmlns:p14="http://schemas.microsoft.com/office/powerpoint/2010/main" val="362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skip</a:t>
            </a:r>
            <a:endParaRPr lang="en-NZ" dirty="0"/>
          </a:p>
        </p:txBody>
      </p:sp>
      <p:sp>
        <p:nvSpPr>
          <p:cNvPr id="4" name="Slide Number Placeholder 3"/>
          <p:cNvSpPr>
            <a:spLocks noGrp="1"/>
          </p:cNvSpPr>
          <p:nvPr>
            <p:ph type="sldNum" sz="quarter" idx="10"/>
          </p:nvPr>
        </p:nvSpPr>
        <p:spPr/>
        <p:txBody>
          <a:bodyPr/>
          <a:lstStyle/>
          <a:p>
            <a:fld id="{686D66FC-B7FF-402C-8582-4302288AFB73}" type="slidenum">
              <a:rPr lang="en-NZ" smtClean="0"/>
              <a:t>19</a:t>
            </a:fld>
            <a:endParaRPr lang="en-NZ" dirty="0"/>
          </a:p>
        </p:txBody>
      </p:sp>
    </p:spTree>
    <p:extLst>
      <p:ext uri="{BB962C8B-B14F-4D97-AF65-F5344CB8AC3E}">
        <p14:creationId xmlns:p14="http://schemas.microsoft.com/office/powerpoint/2010/main" val="1076591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subTitle" idx="1"/>
          </p:nvPr>
        </p:nvSpPr>
        <p:spPr>
          <a:xfrm>
            <a:off x="1403350" y="3284538"/>
            <a:ext cx="6400800" cy="1512887"/>
          </a:xfrm>
        </p:spPr>
        <p:txBody>
          <a:bodyPr/>
          <a:lstStyle>
            <a:lvl1pPr marL="0" indent="0" algn="ctr">
              <a:buFontTx/>
              <a:buNone/>
              <a:defRPr sz="3000"/>
            </a:lvl1pPr>
          </a:lstStyle>
          <a:p>
            <a:pPr lvl="0"/>
            <a:r>
              <a:rPr lang="en-US" altLang="en-US" noProof="0" smtClean="0"/>
              <a:t>Click to edit Master subtitle style</a:t>
            </a:r>
            <a:endParaRPr lang="en-NZ" altLang="en-US" noProof="0" smtClean="0"/>
          </a:p>
        </p:txBody>
      </p:sp>
      <p:sp>
        <p:nvSpPr>
          <p:cNvPr id="48131" name="Line 3"/>
          <p:cNvSpPr>
            <a:spLocks noChangeShapeType="1"/>
          </p:cNvSpPr>
          <p:nvPr/>
        </p:nvSpPr>
        <p:spPr bwMode="auto">
          <a:xfrm>
            <a:off x="0" y="1412875"/>
            <a:ext cx="9144000" cy="0"/>
          </a:xfrm>
          <a:prstGeom prst="line">
            <a:avLst/>
          </a:prstGeom>
          <a:noFill/>
          <a:ln w="38100">
            <a:solidFill>
              <a:srgbClr val="008C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dirty="0"/>
          </a:p>
        </p:txBody>
      </p:sp>
      <p:sp>
        <p:nvSpPr>
          <p:cNvPr id="48132" name="Text Box 4"/>
          <p:cNvSpPr txBox="1">
            <a:spLocks noChangeArrowheads="1"/>
          </p:cNvSpPr>
          <p:nvPr/>
        </p:nvSpPr>
        <p:spPr bwMode="auto">
          <a:xfrm>
            <a:off x="0" y="0"/>
            <a:ext cx="9144000" cy="1366838"/>
          </a:xfrm>
          <a:prstGeom prst="rect">
            <a:avLst/>
          </a:prstGeom>
          <a:solidFill>
            <a:srgbClr val="183169"/>
          </a:solidFill>
          <a:ln w="38100" algn="ctr">
            <a:solidFill>
              <a:srgbClr val="1831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ltLang="en-US" dirty="0"/>
          </a:p>
        </p:txBody>
      </p:sp>
      <p:pic>
        <p:nvPicPr>
          <p:cNvPr id="48133" name="Picture 5" descr="Counties-Manukau_CMYK_R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188913"/>
            <a:ext cx="1349375" cy="1081087"/>
          </a:xfrm>
          <a:prstGeom prst="rect">
            <a:avLst/>
          </a:prstGeom>
          <a:noFill/>
          <a:extLst>
            <a:ext uri="{909E8E84-426E-40DD-AFC4-6F175D3DCCD1}">
              <a14:hiddenFill xmlns:a14="http://schemas.microsoft.com/office/drawing/2010/main">
                <a:solidFill>
                  <a:srgbClr val="FFFFFF"/>
                </a:solidFill>
              </a14:hiddenFill>
            </a:ext>
          </a:extLst>
        </p:spPr>
      </p:pic>
      <p:sp>
        <p:nvSpPr>
          <p:cNvPr id="48134" name="Rectangle 6"/>
          <p:cNvSpPr>
            <a:spLocks noGrp="1" noChangeArrowheads="1"/>
          </p:cNvSpPr>
          <p:nvPr>
            <p:ph type="ctrTitle"/>
          </p:nvPr>
        </p:nvSpPr>
        <p:spPr>
          <a:xfrm>
            <a:off x="685800" y="2130425"/>
            <a:ext cx="7772400" cy="1011238"/>
          </a:xfrm>
        </p:spPr>
        <p:txBody>
          <a:bodyPr/>
          <a:lstStyle>
            <a:lvl1pPr algn="ctr">
              <a:defRPr sz="4800">
                <a:solidFill>
                  <a:schemeClr val="tx1"/>
                </a:solidFill>
              </a:defRPr>
            </a:lvl1pPr>
          </a:lstStyle>
          <a:p>
            <a:pPr lvl="0"/>
            <a:r>
              <a:rPr lang="en-US" altLang="en-US" noProof="0" smtClean="0"/>
              <a:t>Click to edit Master title style</a:t>
            </a:r>
            <a:endParaRPr lang="en-NZ" altLang="en-US" noProof="0" smtClean="0"/>
          </a:p>
        </p:txBody>
      </p:sp>
      <p:sp>
        <p:nvSpPr>
          <p:cNvPr id="48135" name="Text Box 7"/>
          <p:cNvSpPr txBox="1">
            <a:spLocks noChangeArrowheads="1"/>
          </p:cNvSpPr>
          <p:nvPr/>
        </p:nvSpPr>
        <p:spPr bwMode="auto">
          <a:xfrm>
            <a:off x="0" y="6165850"/>
            <a:ext cx="9144000" cy="692150"/>
          </a:xfrm>
          <a:prstGeom prst="rect">
            <a:avLst/>
          </a:prstGeom>
          <a:solidFill>
            <a:srgbClr val="183169"/>
          </a:solidFill>
          <a:ln w="38100" algn="ctr">
            <a:solidFill>
              <a:srgbClr val="1831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ltLang="en-US" dirty="0"/>
          </a:p>
        </p:txBody>
      </p:sp>
      <p:sp>
        <p:nvSpPr>
          <p:cNvPr id="48136" name="Line 8"/>
          <p:cNvSpPr>
            <a:spLocks noChangeShapeType="1"/>
          </p:cNvSpPr>
          <p:nvPr/>
        </p:nvSpPr>
        <p:spPr bwMode="auto">
          <a:xfrm>
            <a:off x="0" y="6165850"/>
            <a:ext cx="9144000" cy="0"/>
          </a:xfrm>
          <a:prstGeom prst="line">
            <a:avLst/>
          </a:prstGeom>
          <a:noFill/>
          <a:ln w="38100">
            <a:solidFill>
              <a:srgbClr val="008C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34099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62642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23850" y="260350"/>
            <a:ext cx="6219825"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9990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78309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2118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23850" y="1700213"/>
            <a:ext cx="41719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700213"/>
            <a:ext cx="41719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83498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85386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47033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43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862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8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3850" y="1700213"/>
            <a:ext cx="84963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1033" name="Line 9"/>
          <p:cNvSpPr>
            <a:spLocks noChangeShapeType="1"/>
          </p:cNvSpPr>
          <p:nvPr/>
        </p:nvSpPr>
        <p:spPr bwMode="auto">
          <a:xfrm>
            <a:off x="0" y="1412875"/>
            <a:ext cx="9144000" cy="0"/>
          </a:xfrm>
          <a:prstGeom prst="line">
            <a:avLst/>
          </a:prstGeom>
          <a:noFill/>
          <a:ln w="38100">
            <a:solidFill>
              <a:srgbClr val="008C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dirty="0"/>
          </a:p>
        </p:txBody>
      </p:sp>
      <p:sp>
        <p:nvSpPr>
          <p:cNvPr id="1041" name="Text Box 17"/>
          <p:cNvSpPr txBox="1">
            <a:spLocks noChangeArrowheads="1"/>
          </p:cNvSpPr>
          <p:nvPr/>
        </p:nvSpPr>
        <p:spPr bwMode="auto">
          <a:xfrm>
            <a:off x="0" y="0"/>
            <a:ext cx="9144000" cy="1366838"/>
          </a:xfrm>
          <a:prstGeom prst="rect">
            <a:avLst/>
          </a:prstGeom>
          <a:solidFill>
            <a:srgbClr val="183169"/>
          </a:solidFill>
          <a:ln w="38100" algn="ctr">
            <a:solidFill>
              <a:srgbClr val="1831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ltLang="en-US" dirty="0"/>
          </a:p>
        </p:txBody>
      </p:sp>
      <p:pic>
        <p:nvPicPr>
          <p:cNvPr id="1042" name="Picture 18" descr="Counties-Manukau_CMYK_RE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188913"/>
            <a:ext cx="1349375" cy="1081087"/>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21"/>
          <p:cNvSpPr>
            <a:spLocks noGrp="1" noChangeArrowheads="1"/>
          </p:cNvSpPr>
          <p:nvPr>
            <p:ph type="title"/>
          </p:nvPr>
        </p:nvSpPr>
        <p:spPr bwMode="auto">
          <a:xfrm>
            <a:off x="323850" y="260350"/>
            <a:ext cx="68405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l" rtl="0" eaLnBrk="1" fontAlgn="base" hangingPunct="1">
        <a:spcBef>
          <a:spcPct val="0"/>
        </a:spcBef>
        <a:spcAft>
          <a:spcPct val="0"/>
        </a:spcAft>
        <a:defRPr sz="4400">
          <a:solidFill>
            <a:schemeClr val="bg1"/>
          </a:solidFill>
          <a:latin typeface="Calibri" pitchFamily="34" charset="0"/>
        </a:defRPr>
      </a:lvl6pPr>
      <a:lvl7pPr marL="914400" algn="l" rtl="0" eaLnBrk="1" fontAlgn="base" hangingPunct="1">
        <a:spcBef>
          <a:spcPct val="0"/>
        </a:spcBef>
        <a:spcAft>
          <a:spcPct val="0"/>
        </a:spcAft>
        <a:defRPr sz="4400">
          <a:solidFill>
            <a:schemeClr val="bg1"/>
          </a:solidFill>
          <a:latin typeface="Calibri" pitchFamily="34" charset="0"/>
        </a:defRPr>
      </a:lvl7pPr>
      <a:lvl8pPr marL="1371600" algn="l" rtl="0" eaLnBrk="1" fontAlgn="base" hangingPunct="1">
        <a:spcBef>
          <a:spcPct val="0"/>
        </a:spcBef>
        <a:spcAft>
          <a:spcPct val="0"/>
        </a:spcAft>
        <a:defRPr sz="4400">
          <a:solidFill>
            <a:schemeClr val="bg1"/>
          </a:solidFill>
          <a:latin typeface="Calibri" pitchFamily="34" charset="0"/>
        </a:defRPr>
      </a:lvl8pPr>
      <a:lvl9pPr marL="1828800" algn="l"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45261" y="2130424"/>
            <a:ext cx="7772400" cy="1298575"/>
          </a:xfrm>
        </p:spPr>
        <p:txBody>
          <a:bodyPr/>
          <a:lstStyle/>
          <a:p>
            <a:r>
              <a:rPr lang="en-US" altLang="en-US" sz="4000" dirty="0" smtClean="0"/>
              <a:t>Using </a:t>
            </a:r>
            <a:r>
              <a:rPr lang="en-US" altLang="en-US" sz="4000" dirty="0" err="1" smtClean="0"/>
              <a:t>TestSafe</a:t>
            </a:r>
            <a:r>
              <a:rPr lang="en-US" altLang="en-US" sz="4000" dirty="0" smtClean="0"/>
              <a:t> data to support quality improvement </a:t>
            </a:r>
            <a:br>
              <a:rPr lang="en-US" altLang="en-US" sz="4000" dirty="0" smtClean="0"/>
            </a:br>
            <a:r>
              <a:rPr lang="en-US" altLang="en-US" sz="4000" dirty="0" smtClean="0"/>
              <a:t>Modified DCIP learning session</a:t>
            </a:r>
            <a:br>
              <a:rPr lang="en-US" altLang="en-US" sz="4000" dirty="0" smtClean="0"/>
            </a:br>
            <a:endParaRPr lang="en-US" altLang="en-US" sz="3600" dirty="0">
              <a:solidFill>
                <a:srgbClr val="00B050"/>
              </a:solidFill>
            </a:endParaRPr>
          </a:p>
        </p:txBody>
      </p:sp>
      <p:sp>
        <p:nvSpPr>
          <p:cNvPr id="57347" name="Rectangle 3"/>
          <p:cNvSpPr>
            <a:spLocks noGrp="1" noChangeArrowheads="1"/>
          </p:cNvSpPr>
          <p:nvPr>
            <p:ph type="subTitle" idx="1"/>
          </p:nvPr>
        </p:nvSpPr>
        <p:spPr>
          <a:xfrm>
            <a:off x="571021" y="4005263"/>
            <a:ext cx="7920880" cy="1512887"/>
          </a:xfrm>
        </p:spPr>
        <p:txBody>
          <a:bodyPr/>
          <a:lstStyle/>
          <a:p>
            <a:r>
              <a:rPr lang="en-US" altLang="en-US" sz="2000" dirty="0" smtClean="0"/>
              <a:t>Dr. Wing </a:t>
            </a:r>
            <a:r>
              <a:rPr lang="en-US" altLang="en-US" sz="2000" dirty="0" err="1" smtClean="0"/>
              <a:t>Cheuk</a:t>
            </a:r>
            <a:r>
              <a:rPr lang="en-US" altLang="en-US" sz="2000" dirty="0" smtClean="0"/>
              <a:t> Chan</a:t>
            </a:r>
          </a:p>
          <a:p>
            <a:r>
              <a:rPr lang="en-US" altLang="en-US" sz="2000" dirty="0" smtClean="0"/>
              <a:t>Public Health Physician, Population Health Team, Strategic Development</a:t>
            </a:r>
          </a:p>
          <a:p>
            <a:r>
              <a:rPr lang="en-US" altLang="en-US" sz="2000" dirty="0" smtClean="0"/>
              <a:t>Counties </a:t>
            </a:r>
            <a:r>
              <a:rPr lang="en-US" altLang="en-US" sz="2000" dirty="0" err="1" smtClean="0"/>
              <a:t>Manukau</a:t>
            </a:r>
            <a:r>
              <a:rPr lang="en-US" altLang="en-US" sz="2000" dirty="0" smtClean="0"/>
              <a:t> District Health Board</a:t>
            </a:r>
          </a:p>
          <a:p>
            <a:r>
              <a:rPr lang="en-US" altLang="en-US" sz="2000" dirty="0" smtClean="0"/>
              <a:t>Email: wingcheuk.chan@cmdhb.org.nz</a:t>
            </a:r>
          </a:p>
        </p:txBody>
      </p:sp>
      <p:sp>
        <p:nvSpPr>
          <p:cNvPr id="57348" name="Rectangle 4"/>
          <p:cNvSpPr>
            <a:spLocks noChangeArrowheads="1"/>
          </p:cNvSpPr>
          <p:nvPr/>
        </p:nvSpPr>
        <p:spPr bwMode="auto">
          <a:xfrm>
            <a:off x="34925" y="64087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NZ" altLang="en-US" sz="1400" dirty="0">
                <a:solidFill>
                  <a:srgbClr val="CEE5F6"/>
                </a:solidFill>
                <a:latin typeface="Calibri" pitchFamily="34" charset="0"/>
              </a:rPr>
              <a:t>Date: </a:t>
            </a:r>
            <a:r>
              <a:rPr lang="en-NZ" altLang="en-US" sz="1400" dirty="0" smtClean="0">
                <a:solidFill>
                  <a:srgbClr val="CEE5F6"/>
                </a:solidFill>
                <a:latin typeface="Calibri" pitchFamily="34" charset="0"/>
              </a:rPr>
              <a:t>July 2016</a:t>
            </a:r>
            <a:endParaRPr lang="en-NZ" altLang="en-US" sz="1400" dirty="0">
              <a:solidFill>
                <a:srgbClr val="CEE5F6"/>
              </a:solidFill>
              <a:latin typeface="Calibri" pitchFamily="34" charset="0"/>
            </a:endParaRPr>
          </a:p>
        </p:txBody>
      </p:sp>
      <p:sp>
        <p:nvSpPr>
          <p:cNvPr id="57349" name="Rectangle 5"/>
          <p:cNvSpPr>
            <a:spLocks noChangeArrowheads="1"/>
          </p:cNvSpPr>
          <p:nvPr/>
        </p:nvSpPr>
        <p:spPr bwMode="auto">
          <a:xfrm>
            <a:off x="6659563" y="6381750"/>
            <a:ext cx="24844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NZ" altLang="en-US" sz="1400" dirty="0">
                <a:solidFill>
                  <a:srgbClr val="CEE5F6"/>
                </a:solidFill>
                <a:latin typeface="Calibri" pitchFamily="34" charset="0"/>
              </a:rPr>
              <a:t>Created by</a:t>
            </a:r>
            <a:r>
              <a:rPr lang="en-NZ" altLang="en-US" sz="1400" dirty="0" smtClean="0">
                <a:solidFill>
                  <a:srgbClr val="CEE5F6"/>
                </a:solidFill>
                <a:latin typeface="Calibri" pitchFamily="34" charset="0"/>
              </a:rPr>
              <a:t>: Wing </a:t>
            </a:r>
            <a:r>
              <a:rPr lang="en-NZ" altLang="en-US" sz="1400" dirty="0" err="1" smtClean="0">
                <a:solidFill>
                  <a:srgbClr val="CEE5F6"/>
                </a:solidFill>
                <a:latin typeface="Calibri" pitchFamily="34" charset="0"/>
              </a:rPr>
              <a:t>Cheuk</a:t>
            </a:r>
            <a:r>
              <a:rPr lang="en-NZ" altLang="en-US" sz="1400" dirty="0" smtClean="0">
                <a:solidFill>
                  <a:srgbClr val="CEE5F6"/>
                </a:solidFill>
                <a:latin typeface="Calibri" pitchFamily="34" charset="0"/>
              </a:rPr>
              <a:t> Chan </a:t>
            </a:r>
            <a:endParaRPr lang="en-NZ" altLang="en-US" sz="1400" dirty="0">
              <a:solidFill>
                <a:srgbClr val="CEE5F6"/>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1"/>
                </a:solidFill>
              </a:rPr>
              <a:t>diabetes prevalence</a:t>
            </a:r>
            <a:endParaRPr lang="en-NZ" dirty="0">
              <a:solidFill>
                <a:schemeClr val="tx1"/>
              </a:solidFill>
            </a:endParaRPr>
          </a:p>
        </p:txBody>
      </p:sp>
      <p:sp>
        <p:nvSpPr>
          <p:cNvPr id="3" name="Text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264616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‘Diabetes’ prevalence, by ethnicity</a:t>
            </a:r>
          </a:p>
        </p:txBody>
      </p:sp>
      <p:pic>
        <p:nvPicPr>
          <p:cNvPr id="4" name="Content Placeholder 3"/>
          <p:cNvPicPr>
            <a:picLocks noGrp="1" noChangeAspect="1"/>
          </p:cNvPicPr>
          <p:nvPr>
            <p:ph idx="1"/>
          </p:nvPr>
        </p:nvPicPr>
        <p:blipFill>
          <a:blip r:embed="rId2"/>
          <a:stretch>
            <a:fillRect/>
          </a:stretch>
        </p:blipFill>
        <p:spPr>
          <a:xfrm>
            <a:off x="323850" y="1267110"/>
            <a:ext cx="8568952" cy="5590890"/>
          </a:xfrm>
          <a:prstGeom prst="rect">
            <a:avLst/>
          </a:prstGeom>
        </p:spPr>
      </p:pic>
    </p:spTree>
    <p:extLst>
      <p:ext uri="{BB962C8B-B14F-4D97-AF65-F5344CB8AC3E}">
        <p14:creationId xmlns:p14="http://schemas.microsoft.com/office/powerpoint/2010/main" val="243774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t>Diabetes prevalence, by age and ethnicity</a:t>
            </a:r>
          </a:p>
        </p:txBody>
      </p:sp>
      <p:pic>
        <p:nvPicPr>
          <p:cNvPr id="5" name="Content Placeholder 4"/>
          <p:cNvPicPr>
            <a:picLocks noGrp="1" noChangeAspect="1"/>
          </p:cNvPicPr>
          <p:nvPr>
            <p:ph idx="1"/>
          </p:nvPr>
        </p:nvPicPr>
        <p:blipFill>
          <a:blip r:embed="rId2"/>
          <a:stretch>
            <a:fillRect/>
          </a:stretch>
        </p:blipFill>
        <p:spPr>
          <a:xfrm>
            <a:off x="467544" y="1484784"/>
            <a:ext cx="7873563" cy="5137177"/>
          </a:xfrm>
          <a:prstGeom prst="rect">
            <a:avLst/>
          </a:prstGeom>
        </p:spPr>
      </p:pic>
    </p:spTree>
    <p:extLst>
      <p:ext uri="{BB962C8B-B14F-4D97-AF65-F5344CB8AC3E}">
        <p14:creationId xmlns:p14="http://schemas.microsoft.com/office/powerpoint/2010/main" val="1201752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350"/>
            <a:ext cx="7200800" cy="792163"/>
          </a:xfrm>
        </p:spPr>
        <p:txBody>
          <a:bodyPr/>
          <a:lstStyle/>
          <a:p>
            <a:r>
              <a:rPr lang="en-NZ" sz="3600" dirty="0"/>
              <a:t>‘Diabetes’ prevalence, </a:t>
            </a:r>
            <a:r>
              <a:rPr lang="en-NZ" sz="3600" dirty="0" smtClean="0"/>
              <a:t>                                by </a:t>
            </a:r>
            <a:r>
              <a:rPr lang="en-NZ" sz="3600" dirty="0"/>
              <a:t>NZ deprivation index</a:t>
            </a:r>
          </a:p>
        </p:txBody>
      </p:sp>
      <p:pic>
        <p:nvPicPr>
          <p:cNvPr id="5" name="Content Placeholder 4"/>
          <p:cNvPicPr>
            <a:picLocks noGrp="1" noChangeAspect="1"/>
          </p:cNvPicPr>
          <p:nvPr>
            <p:ph idx="1"/>
          </p:nvPr>
        </p:nvPicPr>
        <p:blipFill>
          <a:blip r:embed="rId3"/>
          <a:stretch>
            <a:fillRect/>
          </a:stretch>
        </p:blipFill>
        <p:spPr>
          <a:xfrm>
            <a:off x="323850" y="1340675"/>
            <a:ext cx="8496622" cy="5449734"/>
          </a:xfrm>
          <a:prstGeom prst="rect">
            <a:avLst/>
          </a:prstGeom>
        </p:spPr>
      </p:pic>
      <p:sp>
        <p:nvSpPr>
          <p:cNvPr id="4" name="TextBox 3"/>
          <p:cNvSpPr txBox="1"/>
          <p:nvPr/>
        </p:nvSpPr>
        <p:spPr>
          <a:xfrm>
            <a:off x="1547664" y="2276872"/>
            <a:ext cx="3312368" cy="646331"/>
          </a:xfrm>
          <a:prstGeom prst="rect">
            <a:avLst/>
          </a:prstGeom>
          <a:noFill/>
          <a:ln w="25400">
            <a:solidFill>
              <a:srgbClr val="FF0000"/>
            </a:solidFill>
          </a:ln>
        </p:spPr>
        <p:txBody>
          <a:bodyPr wrap="square" rtlCol="0">
            <a:spAutoFit/>
          </a:bodyPr>
          <a:lstStyle/>
          <a:p>
            <a:pPr algn="l"/>
            <a:r>
              <a:rPr lang="en-NZ" dirty="0" smtClean="0"/>
              <a:t>Gradient highlights importance of environmental drivers</a:t>
            </a:r>
            <a:endParaRPr lang="en-NZ" dirty="0"/>
          </a:p>
        </p:txBody>
      </p:sp>
    </p:spTree>
    <p:extLst>
      <p:ext uri="{BB962C8B-B14F-4D97-AF65-F5344CB8AC3E}">
        <p14:creationId xmlns:p14="http://schemas.microsoft.com/office/powerpoint/2010/main" val="401396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Age specific diabetes prevalence by </a:t>
            </a:r>
            <a:r>
              <a:rPr lang="en-NZ" sz="3600" dirty="0" err="1" smtClean="0"/>
              <a:t>NZDep</a:t>
            </a:r>
            <a:endParaRPr lang="en-NZ" sz="3600" dirty="0"/>
          </a:p>
        </p:txBody>
      </p:sp>
      <p:sp>
        <p:nvSpPr>
          <p:cNvPr id="5" name="Content Placeholder 4"/>
          <p:cNvSpPr>
            <a:spLocks noGrp="1"/>
          </p:cNvSpPr>
          <p:nvPr>
            <p:ph idx="1"/>
          </p:nvPr>
        </p:nvSpPr>
        <p:spPr/>
        <p:txBody>
          <a:bodyPr/>
          <a:lstStyle/>
          <a:p>
            <a:endParaRPr lang="en-NZ" dirty="0"/>
          </a:p>
        </p:txBody>
      </p:sp>
      <p:pic>
        <p:nvPicPr>
          <p:cNvPr id="6" name="Picture 5"/>
          <p:cNvPicPr>
            <a:picLocks noChangeAspect="1"/>
          </p:cNvPicPr>
          <p:nvPr/>
        </p:nvPicPr>
        <p:blipFill>
          <a:blip r:embed="rId2"/>
          <a:stretch>
            <a:fillRect/>
          </a:stretch>
        </p:blipFill>
        <p:spPr>
          <a:xfrm>
            <a:off x="313721" y="1196752"/>
            <a:ext cx="8336648" cy="5439321"/>
          </a:xfrm>
          <a:prstGeom prst="rect">
            <a:avLst/>
          </a:prstGeom>
        </p:spPr>
      </p:pic>
    </p:spTree>
    <p:extLst>
      <p:ext uri="{BB962C8B-B14F-4D97-AF65-F5344CB8AC3E}">
        <p14:creationId xmlns:p14="http://schemas.microsoft.com/office/powerpoint/2010/main" val="1267475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dirty="0" smtClean="0"/>
              <a:t>People with poor glucose control (HbA1c≥74.9) by age in 2013</a:t>
            </a:r>
            <a:endParaRPr lang="en-NZ" sz="3200" dirty="0"/>
          </a:p>
        </p:txBody>
      </p:sp>
      <p:pic>
        <p:nvPicPr>
          <p:cNvPr id="7" name="Content Placeholder 6"/>
          <p:cNvPicPr>
            <a:picLocks noGrp="1" noChangeAspect="1"/>
          </p:cNvPicPr>
          <p:nvPr>
            <p:ph idx="1"/>
          </p:nvPr>
        </p:nvPicPr>
        <p:blipFill>
          <a:blip r:embed="rId2"/>
          <a:stretch>
            <a:fillRect/>
          </a:stretch>
        </p:blipFill>
        <p:spPr>
          <a:xfrm>
            <a:off x="312275" y="1484784"/>
            <a:ext cx="8580205" cy="5184576"/>
          </a:xfrm>
          <a:prstGeom prst="rect">
            <a:avLst/>
          </a:prstGeom>
        </p:spPr>
      </p:pic>
    </p:spTree>
    <p:extLst>
      <p:ext uri="{BB962C8B-B14F-4D97-AF65-F5344CB8AC3E}">
        <p14:creationId xmlns:p14="http://schemas.microsoft.com/office/powerpoint/2010/main" val="148539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dirty="0" smtClean="0"/>
              <a:t>Proportion of people with diabetes who had poor glucose control in 2013 by ethnicity</a:t>
            </a:r>
            <a:endParaRPr lang="en-NZ" sz="2800" dirty="0"/>
          </a:p>
        </p:txBody>
      </p:sp>
      <p:sp>
        <p:nvSpPr>
          <p:cNvPr id="6" name="Content Placeholder 5"/>
          <p:cNvSpPr>
            <a:spLocks noGrp="1"/>
          </p:cNvSpPr>
          <p:nvPr>
            <p:ph idx="1"/>
          </p:nvPr>
        </p:nvSpPr>
        <p:spPr/>
        <p:txBody>
          <a:bodyPr/>
          <a:lstStyle/>
          <a:p>
            <a:endParaRPr lang="en-NZ" dirty="0"/>
          </a:p>
        </p:txBody>
      </p:sp>
      <p:pic>
        <p:nvPicPr>
          <p:cNvPr id="3" name="Picture 2"/>
          <p:cNvPicPr>
            <a:picLocks noChangeAspect="1"/>
          </p:cNvPicPr>
          <p:nvPr/>
        </p:nvPicPr>
        <p:blipFill>
          <a:blip r:embed="rId3"/>
          <a:stretch>
            <a:fillRect/>
          </a:stretch>
        </p:blipFill>
        <p:spPr>
          <a:xfrm>
            <a:off x="316994" y="1444841"/>
            <a:ext cx="8575486" cy="5413159"/>
          </a:xfrm>
          <a:prstGeom prst="rect">
            <a:avLst/>
          </a:prstGeom>
        </p:spPr>
      </p:pic>
    </p:spTree>
    <p:extLst>
      <p:ext uri="{BB962C8B-B14F-4D97-AF65-F5344CB8AC3E}">
        <p14:creationId xmlns:p14="http://schemas.microsoft.com/office/powerpoint/2010/main" val="2479620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tx1"/>
                </a:solidFill>
              </a:rPr>
              <a:t>Urinary albumin</a:t>
            </a:r>
            <a:r>
              <a:rPr lang="en-NZ" dirty="0"/>
              <a:t/>
            </a:r>
            <a:br>
              <a:rPr lang="en-NZ" dirty="0"/>
            </a:br>
            <a:endParaRPr lang="en-NZ" dirty="0"/>
          </a:p>
        </p:txBody>
      </p:sp>
    </p:spTree>
    <p:extLst>
      <p:ext uri="{BB962C8B-B14F-4D97-AF65-F5344CB8AC3E}">
        <p14:creationId xmlns:p14="http://schemas.microsoft.com/office/powerpoint/2010/main" val="3841940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Urinary albumin testing by </a:t>
            </a:r>
            <a:r>
              <a:rPr lang="en-NZ" dirty="0" smtClean="0"/>
              <a:t>ethnicity (one </a:t>
            </a:r>
            <a:r>
              <a:rPr lang="en-NZ" dirty="0"/>
              <a:t>or more test)</a:t>
            </a:r>
          </a:p>
        </p:txBody>
      </p:sp>
      <p:pic>
        <p:nvPicPr>
          <p:cNvPr id="4" name="Content Placeholder 3"/>
          <p:cNvPicPr>
            <a:picLocks noGrp="1" noChangeAspect="1"/>
          </p:cNvPicPr>
          <p:nvPr>
            <p:ph idx="1"/>
          </p:nvPr>
        </p:nvPicPr>
        <p:blipFill>
          <a:blip r:embed="rId3"/>
          <a:stretch>
            <a:fillRect/>
          </a:stretch>
        </p:blipFill>
        <p:spPr>
          <a:xfrm>
            <a:off x="358120" y="1412776"/>
            <a:ext cx="8390344" cy="5350851"/>
          </a:xfrm>
          <a:prstGeom prst="rect">
            <a:avLst/>
          </a:prstGeom>
        </p:spPr>
      </p:pic>
    </p:spTree>
    <p:extLst>
      <p:ext uri="{BB962C8B-B14F-4D97-AF65-F5344CB8AC3E}">
        <p14:creationId xmlns:p14="http://schemas.microsoft.com/office/powerpoint/2010/main" val="3358049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Urinary albumin </a:t>
            </a:r>
            <a:r>
              <a:rPr lang="en-NZ" dirty="0" smtClean="0"/>
              <a:t>testing by age (two or more test)</a:t>
            </a:r>
            <a:endParaRPr lang="en-NZ" dirty="0"/>
          </a:p>
        </p:txBody>
      </p:sp>
      <p:sp>
        <p:nvSpPr>
          <p:cNvPr id="3" name="Content Placeholder 2"/>
          <p:cNvSpPr>
            <a:spLocks noGrp="1"/>
          </p:cNvSpPr>
          <p:nvPr>
            <p:ph idx="1"/>
          </p:nvPr>
        </p:nvSpPr>
        <p:spPr/>
        <p:txBody>
          <a:bodyPr/>
          <a:lstStyle/>
          <a:p>
            <a:endParaRPr lang="en-NZ" dirty="0"/>
          </a:p>
        </p:txBody>
      </p:sp>
      <p:pic>
        <p:nvPicPr>
          <p:cNvPr id="5" name="Picture 4"/>
          <p:cNvPicPr>
            <a:picLocks noChangeAspect="1"/>
          </p:cNvPicPr>
          <p:nvPr/>
        </p:nvPicPr>
        <p:blipFill>
          <a:blip r:embed="rId3"/>
          <a:stretch>
            <a:fillRect/>
          </a:stretch>
        </p:blipFill>
        <p:spPr>
          <a:xfrm>
            <a:off x="323850" y="1475864"/>
            <a:ext cx="8496300" cy="5382136"/>
          </a:xfrm>
          <a:prstGeom prst="rect">
            <a:avLst/>
          </a:prstGeom>
        </p:spPr>
      </p:pic>
    </p:spTree>
    <p:extLst>
      <p:ext uri="{BB962C8B-B14F-4D97-AF65-F5344CB8AC3E}">
        <p14:creationId xmlns:p14="http://schemas.microsoft.com/office/powerpoint/2010/main" val="753014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 of presentation</a:t>
            </a:r>
            <a:endParaRPr lang="en-NZ" dirty="0"/>
          </a:p>
        </p:txBody>
      </p:sp>
      <p:sp>
        <p:nvSpPr>
          <p:cNvPr id="3" name="Content Placeholder 2"/>
          <p:cNvSpPr>
            <a:spLocks noGrp="1"/>
          </p:cNvSpPr>
          <p:nvPr>
            <p:ph idx="1"/>
          </p:nvPr>
        </p:nvSpPr>
        <p:spPr/>
        <p:txBody>
          <a:bodyPr/>
          <a:lstStyle/>
          <a:p>
            <a:r>
              <a:rPr lang="en-NZ" dirty="0" smtClean="0"/>
              <a:t>Brief introduction about </a:t>
            </a:r>
            <a:r>
              <a:rPr lang="en-NZ" dirty="0" err="1" smtClean="0"/>
              <a:t>TestSafe</a:t>
            </a:r>
            <a:r>
              <a:rPr lang="en-NZ" dirty="0" smtClean="0"/>
              <a:t> and related publications</a:t>
            </a:r>
          </a:p>
          <a:p>
            <a:r>
              <a:rPr lang="en-NZ" dirty="0" smtClean="0"/>
              <a:t>Population level analyses to provide context</a:t>
            </a:r>
          </a:p>
          <a:p>
            <a:r>
              <a:rPr lang="en-NZ" dirty="0" smtClean="0"/>
              <a:t>Practice level analyses to be discussed as part of the learning session</a:t>
            </a:r>
          </a:p>
          <a:p>
            <a:pPr marL="0" indent="0">
              <a:buNone/>
            </a:pPr>
            <a:endParaRPr lang="en-NZ" dirty="0" smtClean="0"/>
          </a:p>
          <a:p>
            <a:endParaRPr lang="en-NZ" dirty="0"/>
          </a:p>
        </p:txBody>
      </p:sp>
    </p:spTree>
    <p:extLst>
      <p:ext uri="{BB962C8B-B14F-4D97-AF65-F5344CB8AC3E}">
        <p14:creationId xmlns:p14="http://schemas.microsoft.com/office/powerpoint/2010/main" val="413651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400" dirty="0"/>
              <a:t>Prevalence of albuminuria/proteinuria within the group of people with laboratory evidence of diabetes</a:t>
            </a:r>
          </a:p>
        </p:txBody>
      </p:sp>
      <p:sp>
        <p:nvSpPr>
          <p:cNvPr id="3" name="Content Placeholder 2"/>
          <p:cNvSpPr>
            <a:spLocks noGrp="1"/>
          </p:cNvSpPr>
          <p:nvPr>
            <p:ph idx="1"/>
          </p:nvPr>
        </p:nvSpPr>
        <p:spPr/>
        <p:txBody>
          <a:bodyPr/>
          <a:lstStyle/>
          <a:p>
            <a:r>
              <a:rPr lang="en-NZ" dirty="0" smtClean="0"/>
              <a:t>Denominator: number of people with laboratory evidence of diabetes within the health service utilisation population in 2013</a:t>
            </a:r>
          </a:p>
          <a:p>
            <a:r>
              <a:rPr lang="en-NZ" dirty="0" smtClean="0"/>
              <a:t>Numerator: number of people with 2 or more positive tests of urinary albumin/protein in two different days </a:t>
            </a:r>
            <a:endParaRPr lang="en-NZ" dirty="0"/>
          </a:p>
        </p:txBody>
      </p:sp>
    </p:spTree>
    <p:extLst>
      <p:ext uri="{BB962C8B-B14F-4D97-AF65-F5344CB8AC3E}">
        <p14:creationId xmlns:p14="http://schemas.microsoft.com/office/powerpoint/2010/main" val="285445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 of people with diabetes who had proteinuria in 2013</a:t>
            </a:r>
            <a:endParaRPr lang="en-NZ" sz="3600" dirty="0"/>
          </a:p>
        </p:txBody>
      </p:sp>
      <p:pic>
        <p:nvPicPr>
          <p:cNvPr id="6" name="Content Placeholder 5"/>
          <p:cNvPicPr>
            <a:picLocks noGrp="1" noChangeAspect="1"/>
          </p:cNvPicPr>
          <p:nvPr>
            <p:ph idx="1"/>
          </p:nvPr>
        </p:nvPicPr>
        <p:blipFill>
          <a:blip r:embed="rId3"/>
          <a:stretch>
            <a:fillRect/>
          </a:stretch>
        </p:blipFill>
        <p:spPr>
          <a:xfrm>
            <a:off x="323850" y="1340675"/>
            <a:ext cx="7945249" cy="5183950"/>
          </a:xfrm>
          <a:prstGeom prst="rect">
            <a:avLst/>
          </a:prstGeom>
        </p:spPr>
      </p:pic>
    </p:spTree>
    <p:extLst>
      <p:ext uri="{BB962C8B-B14F-4D97-AF65-F5344CB8AC3E}">
        <p14:creationId xmlns:p14="http://schemas.microsoft.com/office/powerpoint/2010/main" val="368829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Albuminuria is age dependent </a:t>
            </a:r>
            <a:endParaRPr lang="en-NZ" sz="3600" dirty="0"/>
          </a:p>
        </p:txBody>
      </p:sp>
      <p:pic>
        <p:nvPicPr>
          <p:cNvPr id="5" name="Content Placeholder 4"/>
          <p:cNvPicPr>
            <a:picLocks noGrp="1" noChangeAspect="1"/>
          </p:cNvPicPr>
          <p:nvPr>
            <p:ph idx="1"/>
          </p:nvPr>
        </p:nvPicPr>
        <p:blipFill>
          <a:blip r:embed="rId2"/>
          <a:stretch>
            <a:fillRect/>
          </a:stretch>
        </p:blipFill>
        <p:spPr>
          <a:xfrm>
            <a:off x="323850" y="1335959"/>
            <a:ext cx="8424614" cy="5506068"/>
          </a:xfrm>
          <a:prstGeom prst="rect">
            <a:avLst/>
          </a:prstGeom>
        </p:spPr>
      </p:pic>
    </p:spTree>
    <p:extLst>
      <p:ext uri="{BB962C8B-B14F-4D97-AF65-F5344CB8AC3E}">
        <p14:creationId xmlns:p14="http://schemas.microsoft.com/office/powerpoint/2010/main" val="3439828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1"/>
                </a:solidFill>
              </a:rPr>
              <a:t>Defining Possible treatment gaps</a:t>
            </a:r>
            <a:endParaRPr lang="en-NZ" dirty="0">
              <a:solidFill>
                <a:schemeClr val="tx1"/>
              </a:solidFill>
            </a:endParaRPr>
          </a:p>
        </p:txBody>
      </p:sp>
    </p:spTree>
    <p:extLst>
      <p:ext uri="{BB962C8B-B14F-4D97-AF65-F5344CB8AC3E}">
        <p14:creationId xmlns:p14="http://schemas.microsoft.com/office/powerpoint/2010/main" val="2134446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6840538" cy="792163"/>
          </a:xfrm>
        </p:spPr>
        <p:txBody>
          <a:bodyPr>
            <a:noAutofit/>
          </a:bodyPr>
          <a:lstStyle/>
          <a:p>
            <a:r>
              <a:rPr lang="en-NZ" sz="2400" dirty="0" smtClean="0"/>
              <a:t>ACE inhibitor and AIIRB use in people with diabetes and albuminuria/ proteinuria in CMDHB</a:t>
            </a:r>
            <a:endParaRPr lang="en-NZ" sz="2400" dirty="0"/>
          </a:p>
        </p:txBody>
      </p:sp>
      <p:pic>
        <p:nvPicPr>
          <p:cNvPr id="6" name="Content Placeholder 5"/>
          <p:cNvPicPr>
            <a:picLocks noGrp="1" noChangeAspect="1"/>
          </p:cNvPicPr>
          <p:nvPr>
            <p:ph idx="1"/>
          </p:nvPr>
        </p:nvPicPr>
        <p:blipFill>
          <a:blip r:embed="rId3"/>
          <a:stretch>
            <a:fillRect/>
          </a:stretch>
        </p:blipFill>
        <p:spPr>
          <a:xfrm>
            <a:off x="467544" y="1429047"/>
            <a:ext cx="8136904" cy="5319668"/>
          </a:xfrm>
          <a:prstGeom prst="rect">
            <a:avLst/>
          </a:prstGeom>
        </p:spPr>
      </p:pic>
    </p:spTree>
    <p:extLst>
      <p:ext uri="{BB962C8B-B14F-4D97-AF65-F5344CB8AC3E}">
        <p14:creationId xmlns:p14="http://schemas.microsoft.com/office/powerpoint/2010/main" val="3634142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1"/>
                </a:solidFill>
              </a:rPr>
              <a:t>Chronic kidney disease</a:t>
            </a:r>
            <a:endParaRPr lang="en-NZ" dirty="0">
              <a:solidFill>
                <a:schemeClr val="tx1"/>
              </a:solidFill>
            </a:endParaRPr>
          </a:p>
        </p:txBody>
      </p:sp>
      <p:sp>
        <p:nvSpPr>
          <p:cNvPr id="3" name="Text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112875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Chronic kidney failure classification</a:t>
            </a:r>
            <a:endParaRPr lang="en-NZ" sz="36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20658956"/>
              </p:ext>
            </p:extLst>
          </p:nvPr>
        </p:nvGraphicFramePr>
        <p:xfrm>
          <a:off x="899592" y="1772817"/>
          <a:ext cx="7272807" cy="4751240"/>
        </p:xfrm>
        <a:graphic>
          <a:graphicData uri="http://schemas.openxmlformats.org/drawingml/2006/table">
            <a:tbl>
              <a:tblPr firstRow="1" firstCol="1" bandRow="1">
                <a:tableStyleId>{08FB837D-C827-4EFA-A057-4D05807E0F7C}</a:tableStyleId>
              </a:tblPr>
              <a:tblGrid>
                <a:gridCol w="2424269"/>
                <a:gridCol w="2424269"/>
                <a:gridCol w="2424269"/>
              </a:tblGrid>
              <a:tr h="519289">
                <a:tc>
                  <a:txBody>
                    <a:bodyPr/>
                    <a:lstStyle/>
                    <a:p>
                      <a:pPr>
                        <a:spcAft>
                          <a:spcPts val="0"/>
                        </a:spcAft>
                      </a:pPr>
                      <a:r>
                        <a:rPr lang="en-NZ" sz="2000" dirty="0">
                          <a:effectLst/>
                        </a:rPr>
                        <a:t>GFR stages</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GFR</a:t>
                      </a:r>
                      <a:br>
                        <a:rPr lang="en-NZ" sz="2000" dirty="0">
                          <a:effectLst/>
                        </a:rPr>
                      </a:br>
                      <a:r>
                        <a:rPr lang="en-NZ" sz="2000" dirty="0">
                          <a:effectLst/>
                        </a:rPr>
                        <a:t>(mL/min/1.73 m</a:t>
                      </a:r>
                      <a:r>
                        <a:rPr lang="en-NZ" sz="2000" baseline="30000" dirty="0">
                          <a:effectLst/>
                        </a:rPr>
                        <a:t>2</a:t>
                      </a:r>
                      <a:r>
                        <a:rPr lang="en-NZ" sz="2000" dirty="0">
                          <a:effectLst/>
                        </a:rPr>
                        <a:t>)</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Terms</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r h="687993">
                <a:tc>
                  <a:txBody>
                    <a:bodyPr/>
                    <a:lstStyle/>
                    <a:p>
                      <a:pPr>
                        <a:spcAft>
                          <a:spcPts val="0"/>
                        </a:spcAft>
                      </a:pPr>
                      <a:r>
                        <a:rPr lang="en-NZ" sz="2000" dirty="0">
                          <a:effectLst/>
                        </a:rPr>
                        <a:t>G1</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&gt;90</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Normal or high</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r h="687993">
                <a:tc>
                  <a:txBody>
                    <a:bodyPr/>
                    <a:lstStyle/>
                    <a:p>
                      <a:pPr>
                        <a:spcAft>
                          <a:spcPts val="0"/>
                        </a:spcAft>
                      </a:pPr>
                      <a:r>
                        <a:rPr lang="en-NZ" sz="2000" dirty="0">
                          <a:effectLst/>
                        </a:rPr>
                        <a:t>G2</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60 to 89</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Mildly decreased</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r h="687993">
                <a:tc>
                  <a:txBody>
                    <a:bodyPr/>
                    <a:lstStyle/>
                    <a:p>
                      <a:pPr>
                        <a:spcAft>
                          <a:spcPts val="0"/>
                        </a:spcAft>
                      </a:pPr>
                      <a:r>
                        <a:rPr lang="en-NZ" sz="2000" dirty="0">
                          <a:effectLst/>
                        </a:rPr>
                        <a:t>G3a</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45 to 59</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Mildly to moderately decreased</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r h="687993">
                <a:tc>
                  <a:txBody>
                    <a:bodyPr/>
                    <a:lstStyle/>
                    <a:p>
                      <a:pPr>
                        <a:spcAft>
                          <a:spcPts val="0"/>
                        </a:spcAft>
                      </a:pPr>
                      <a:r>
                        <a:rPr lang="en-NZ" sz="2000" dirty="0">
                          <a:effectLst/>
                        </a:rPr>
                        <a:t>G3b</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30 to 44</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Moderately to severely decreased</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r h="687993">
                <a:tc>
                  <a:txBody>
                    <a:bodyPr/>
                    <a:lstStyle/>
                    <a:p>
                      <a:pPr>
                        <a:spcAft>
                          <a:spcPts val="0"/>
                        </a:spcAft>
                      </a:pPr>
                      <a:r>
                        <a:rPr lang="en-NZ" sz="2000" dirty="0">
                          <a:effectLst/>
                        </a:rPr>
                        <a:t>G4</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15 to 29</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Severely decreased</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r h="687993">
                <a:tc>
                  <a:txBody>
                    <a:bodyPr/>
                    <a:lstStyle/>
                    <a:p>
                      <a:pPr>
                        <a:spcAft>
                          <a:spcPts val="0"/>
                        </a:spcAft>
                      </a:pPr>
                      <a:r>
                        <a:rPr lang="en-NZ" sz="2000" dirty="0">
                          <a:effectLst/>
                        </a:rPr>
                        <a:t>G5</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&lt;15</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c>
                  <a:txBody>
                    <a:bodyPr/>
                    <a:lstStyle/>
                    <a:p>
                      <a:pPr>
                        <a:spcAft>
                          <a:spcPts val="0"/>
                        </a:spcAft>
                      </a:pPr>
                      <a:r>
                        <a:rPr lang="en-NZ" sz="2000" dirty="0">
                          <a:effectLst/>
                        </a:rPr>
                        <a:t>Kidney failure (add D if treated by dialysis)</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1" marR="6841" marT="6841" marB="6841" anchor="ctr"/>
                </a:tc>
              </a:tr>
            </a:tbl>
          </a:graphicData>
        </a:graphic>
      </p:graphicFrame>
    </p:spTree>
    <p:extLst>
      <p:ext uri="{BB962C8B-B14F-4D97-AF65-F5344CB8AC3E}">
        <p14:creationId xmlns:p14="http://schemas.microsoft.com/office/powerpoint/2010/main" val="3892213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840538" cy="792163"/>
          </a:xfrm>
        </p:spPr>
        <p:txBody>
          <a:bodyPr>
            <a:noAutofit/>
          </a:bodyPr>
          <a:lstStyle/>
          <a:p>
            <a:r>
              <a:rPr lang="en-NZ" sz="2800" dirty="0"/>
              <a:t>Estimated prevalence by </a:t>
            </a:r>
            <a:r>
              <a:rPr lang="en-NZ" sz="2800" dirty="0" err="1"/>
              <a:t>eGFR</a:t>
            </a:r>
            <a:r>
              <a:rPr lang="en-NZ" sz="2800" dirty="0"/>
              <a:t> </a:t>
            </a:r>
            <a:r>
              <a:rPr lang="en-NZ" sz="2800" dirty="0" smtClean="0"/>
              <a:t>status (</a:t>
            </a:r>
            <a:r>
              <a:rPr lang="en-NZ" sz="2800" dirty="0"/>
              <a:t>within the subgroup of people </a:t>
            </a:r>
            <a:r>
              <a:rPr lang="en-NZ" sz="2800" b="1" dirty="0" smtClean="0"/>
              <a:t>without</a:t>
            </a:r>
            <a:r>
              <a:rPr lang="en-NZ" sz="2800" dirty="0" smtClean="0"/>
              <a:t> diabetes in 2013)</a:t>
            </a:r>
            <a:endParaRPr lang="en-NZ" sz="2800" dirty="0"/>
          </a:p>
        </p:txBody>
      </p:sp>
      <p:pic>
        <p:nvPicPr>
          <p:cNvPr id="4" name="Content Placeholder 3"/>
          <p:cNvPicPr>
            <a:picLocks noGrp="1" noChangeAspect="1"/>
          </p:cNvPicPr>
          <p:nvPr>
            <p:ph idx="1"/>
          </p:nvPr>
        </p:nvPicPr>
        <p:blipFill>
          <a:blip r:embed="rId2"/>
          <a:stretch>
            <a:fillRect/>
          </a:stretch>
        </p:blipFill>
        <p:spPr>
          <a:xfrm>
            <a:off x="539552" y="1475208"/>
            <a:ext cx="8208912" cy="5274422"/>
          </a:xfrm>
          <a:prstGeom prst="rect">
            <a:avLst/>
          </a:prstGeom>
        </p:spPr>
      </p:pic>
    </p:spTree>
    <p:extLst>
      <p:ext uri="{BB962C8B-B14F-4D97-AF65-F5344CB8AC3E}">
        <p14:creationId xmlns:p14="http://schemas.microsoft.com/office/powerpoint/2010/main" val="3957261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6984454" cy="792163"/>
          </a:xfrm>
        </p:spPr>
        <p:txBody>
          <a:bodyPr>
            <a:noAutofit/>
          </a:bodyPr>
          <a:lstStyle/>
          <a:p>
            <a:r>
              <a:rPr lang="en-NZ" sz="2400" dirty="0" smtClean="0"/>
              <a:t>Estimated prevalence by </a:t>
            </a:r>
            <a:r>
              <a:rPr lang="en-NZ" sz="2400" dirty="0" err="1" smtClean="0"/>
              <a:t>eGFR</a:t>
            </a:r>
            <a:r>
              <a:rPr lang="en-NZ" sz="2400" dirty="0" smtClean="0"/>
              <a:t> status, </a:t>
            </a:r>
            <a:br>
              <a:rPr lang="en-NZ" sz="2400" dirty="0" smtClean="0"/>
            </a:br>
            <a:r>
              <a:rPr lang="en-NZ" sz="2400" dirty="0" smtClean="0"/>
              <a:t>(within the subgroup of people </a:t>
            </a:r>
            <a:r>
              <a:rPr lang="en-NZ" sz="2400" b="1" dirty="0" smtClean="0"/>
              <a:t>with</a:t>
            </a:r>
            <a:r>
              <a:rPr lang="en-NZ" sz="2400" dirty="0" smtClean="0"/>
              <a:t> diabetes in 2013)</a:t>
            </a:r>
            <a:endParaRPr lang="en-NZ" sz="2400" dirty="0"/>
          </a:p>
        </p:txBody>
      </p:sp>
      <p:pic>
        <p:nvPicPr>
          <p:cNvPr id="8" name="Content Placeholder 7"/>
          <p:cNvPicPr>
            <a:picLocks noGrp="1" noChangeAspect="1"/>
          </p:cNvPicPr>
          <p:nvPr>
            <p:ph idx="1"/>
          </p:nvPr>
        </p:nvPicPr>
        <p:blipFill>
          <a:blip r:embed="rId2"/>
          <a:stretch>
            <a:fillRect/>
          </a:stretch>
        </p:blipFill>
        <p:spPr>
          <a:xfrm>
            <a:off x="323850" y="1381022"/>
            <a:ext cx="8496622" cy="5297570"/>
          </a:xfrm>
          <a:prstGeom prst="rect">
            <a:avLst/>
          </a:prstGeom>
        </p:spPr>
      </p:pic>
    </p:spTree>
    <p:extLst>
      <p:ext uri="{BB962C8B-B14F-4D97-AF65-F5344CB8AC3E}">
        <p14:creationId xmlns:p14="http://schemas.microsoft.com/office/powerpoint/2010/main" val="749835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1"/>
                </a:solidFill>
              </a:rPr>
              <a:t>Practice level breakdown</a:t>
            </a:r>
            <a:endParaRPr lang="en-NZ" dirty="0">
              <a:solidFill>
                <a:schemeClr val="tx1"/>
              </a:solidFill>
            </a:endParaRPr>
          </a:p>
        </p:txBody>
      </p:sp>
      <p:sp>
        <p:nvSpPr>
          <p:cNvPr id="3" name="Text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179831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TestSafe</a:t>
            </a:r>
            <a:endParaRPr lang="en-NZ" dirty="0"/>
          </a:p>
        </p:txBody>
      </p:sp>
      <p:sp>
        <p:nvSpPr>
          <p:cNvPr id="3" name="Content Placeholder 2"/>
          <p:cNvSpPr>
            <a:spLocks noGrp="1"/>
          </p:cNvSpPr>
          <p:nvPr>
            <p:ph idx="1"/>
          </p:nvPr>
        </p:nvSpPr>
        <p:spPr>
          <a:xfrm>
            <a:off x="323850" y="1628800"/>
            <a:ext cx="8496300" cy="5157787"/>
          </a:xfrm>
        </p:spPr>
        <p:txBody>
          <a:bodyPr/>
          <a:lstStyle/>
          <a:p>
            <a:pPr>
              <a:spcAft>
                <a:spcPts val="1200"/>
              </a:spcAft>
            </a:pPr>
            <a:r>
              <a:rPr lang="en-NZ" sz="2800" dirty="0" err="1"/>
              <a:t>TestSafe</a:t>
            </a:r>
            <a:r>
              <a:rPr lang="en-NZ" sz="2800" dirty="0"/>
              <a:t> </a:t>
            </a:r>
            <a:r>
              <a:rPr lang="en-NZ" sz="2800" dirty="0" smtClean="0"/>
              <a:t>is a regional lab results repository </a:t>
            </a:r>
          </a:p>
          <a:p>
            <a:pPr>
              <a:spcAft>
                <a:spcPts val="1200"/>
              </a:spcAft>
            </a:pPr>
            <a:r>
              <a:rPr lang="en-NZ" sz="2800" dirty="0" smtClean="0"/>
              <a:t>Contains </a:t>
            </a:r>
            <a:r>
              <a:rPr lang="en-NZ" sz="2800" dirty="0"/>
              <a:t>all community and hospital lab </a:t>
            </a:r>
            <a:r>
              <a:rPr lang="en-NZ" sz="2800" dirty="0" smtClean="0"/>
              <a:t>test </a:t>
            </a:r>
            <a:r>
              <a:rPr lang="en-NZ" sz="2800" dirty="0"/>
              <a:t>results </a:t>
            </a:r>
            <a:r>
              <a:rPr lang="en-NZ" sz="2800" dirty="0" smtClean="0"/>
              <a:t>in Auckland region </a:t>
            </a:r>
            <a:r>
              <a:rPr lang="en-NZ" sz="2800" dirty="0"/>
              <a:t>in New Zealand since July </a:t>
            </a:r>
            <a:r>
              <a:rPr lang="en-NZ" sz="2800" dirty="0" smtClean="0"/>
              <a:t>2006, not only the ones requested or carbon copy to the practice. </a:t>
            </a:r>
            <a:endParaRPr lang="en-NZ" sz="2800" dirty="0"/>
          </a:p>
          <a:p>
            <a:pPr>
              <a:spcAft>
                <a:spcPts val="1200"/>
              </a:spcAft>
            </a:pPr>
            <a:r>
              <a:rPr lang="en-NZ" sz="2800" dirty="0"/>
              <a:t>Prior to July 2006, only hospital test results and community results that were sent to secondary care clinicians were recorded in the data </a:t>
            </a:r>
            <a:r>
              <a:rPr lang="en-NZ" sz="2800" dirty="0" smtClean="0"/>
              <a:t>repository</a:t>
            </a:r>
          </a:p>
        </p:txBody>
      </p:sp>
      <p:sp>
        <p:nvSpPr>
          <p:cNvPr id="4" name="TextBox 3"/>
          <p:cNvSpPr txBox="1"/>
          <p:nvPr/>
        </p:nvSpPr>
        <p:spPr>
          <a:xfrm>
            <a:off x="107504" y="1628800"/>
            <a:ext cx="8496300" cy="1323439"/>
          </a:xfrm>
          <a:prstGeom prst="rect">
            <a:avLst/>
          </a:prstGeom>
          <a:solidFill>
            <a:schemeClr val="accent1"/>
          </a:solidFill>
        </p:spPr>
        <p:txBody>
          <a:bodyPr wrap="square" rtlCol="0">
            <a:spAutoFit/>
          </a:bodyPr>
          <a:lstStyle/>
          <a:p>
            <a:r>
              <a:rPr lang="en-NZ" sz="4000" dirty="0" smtClean="0">
                <a:solidFill>
                  <a:srgbClr val="FF0000"/>
                </a:solidFill>
              </a:rPr>
              <a:t>The lab results that you see in web éclair / GP Concerto</a:t>
            </a:r>
            <a:endParaRPr lang="en-NZ" sz="4000" dirty="0">
              <a:solidFill>
                <a:srgbClr val="FF0000"/>
              </a:solidFill>
            </a:endParaRPr>
          </a:p>
        </p:txBody>
      </p:sp>
    </p:spTree>
    <p:extLst>
      <p:ext uri="{BB962C8B-B14F-4D97-AF65-F5344CB8AC3E}">
        <p14:creationId xmlns:p14="http://schemas.microsoft.com/office/powerpoint/2010/main" val="20646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Purpose of practice level data</a:t>
            </a:r>
            <a:endParaRPr lang="en-NZ" dirty="0"/>
          </a:p>
        </p:txBody>
      </p:sp>
      <p:sp>
        <p:nvSpPr>
          <p:cNvPr id="3" name="Content Placeholder 2"/>
          <p:cNvSpPr>
            <a:spLocks noGrp="1"/>
          </p:cNvSpPr>
          <p:nvPr>
            <p:ph idx="1"/>
          </p:nvPr>
        </p:nvSpPr>
        <p:spPr/>
        <p:txBody>
          <a:bodyPr/>
          <a:lstStyle/>
          <a:p>
            <a:r>
              <a:rPr lang="en-NZ" dirty="0" smtClean="0"/>
              <a:t>Describes the clinical context that we work in,</a:t>
            </a:r>
          </a:p>
          <a:p>
            <a:r>
              <a:rPr lang="en-NZ" dirty="0" smtClean="0"/>
              <a:t>Explores practice variations, sharing helpful practice tips </a:t>
            </a:r>
            <a:r>
              <a:rPr lang="en-NZ" dirty="0"/>
              <a:t>or model of </a:t>
            </a:r>
            <a:r>
              <a:rPr lang="en-NZ" dirty="0" smtClean="0"/>
              <a:t>care between practices that are helpful for our population,</a:t>
            </a:r>
          </a:p>
          <a:p>
            <a:r>
              <a:rPr lang="en-NZ" dirty="0" smtClean="0"/>
              <a:t>Highlights specific clinical scenarios and where there may be </a:t>
            </a:r>
            <a:r>
              <a:rPr lang="en-NZ" dirty="0"/>
              <a:t>opportunities </a:t>
            </a:r>
            <a:r>
              <a:rPr lang="en-NZ" dirty="0" smtClean="0"/>
              <a:t>for improvement,</a:t>
            </a:r>
          </a:p>
          <a:p>
            <a:r>
              <a:rPr lang="en-NZ" u="sng" dirty="0" smtClean="0"/>
              <a:t>Not</a:t>
            </a:r>
            <a:r>
              <a:rPr lang="en-NZ" dirty="0" smtClean="0"/>
              <a:t> about making judgement on quality </a:t>
            </a:r>
            <a:endParaRPr lang="en-NZ" dirty="0"/>
          </a:p>
        </p:txBody>
      </p:sp>
    </p:spTree>
    <p:extLst>
      <p:ext uri="{BB962C8B-B14F-4D97-AF65-F5344CB8AC3E}">
        <p14:creationId xmlns:p14="http://schemas.microsoft.com/office/powerpoint/2010/main" val="107603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Patients that we look after</a:t>
            </a:r>
            <a:endParaRPr lang="en-NZ" dirty="0"/>
          </a:p>
        </p:txBody>
      </p:sp>
      <p:sp>
        <p:nvSpPr>
          <p:cNvPr id="3" name="Content Placeholder 2"/>
          <p:cNvSpPr>
            <a:spLocks noGrp="1"/>
          </p:cNvSpPr>
          <p:nvPr>
            <p:ph idx="1"/>
          </p:nvPr>
        </p:nvSpPr>
        <p:spPr/>
        <p:txBody>
          <a:bodyPr/>
          <a:lstStyle/>
          <a:p>
            <a:r>
              <a:rPr lang="en-NZ" dirty="0" smtClean="0"/>
              <a:t>About 9,100 people with diabetes are enrolled in the 11 practices participating in the modified DCIP program. The proportion of people with diabetes that had poor glycaemic control ranges from 21% to 39% (average 31%). The proportion of people with diabetes, and had microalbuminuria ranges from 43% to 69% (average 61%)</a:t>
            </a:r>
          </a:p>
          <a:p>
            <a:r>
              <a:rPr lang="en-NZ" dirty="0" smtClean="0"/>
              <a:t>Burden of disease is different by practices</a:t>
            </a:r>
            <a:endParaRPr lang="en-NZ" dirty="0"/>
          </a:p>
        </p:txBody>
      </p:sp>
    </p:spTree>
    <p:extLst>
      <p:ext uri="{BB962C8B-B14F-4D97-AF65-F5344CB8AC3E}">
        <p14:creationId xmlns:p14="http://schemas.microsoft.com/office/powerpoint/2010/main" val="313735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Local data from </a:t>
            </a:r>
            <a:r>
              <a:rPr lang="en-NZ" dirty="0" err="1" smtClean="0"/>
              <a:t>TestSafe</a:t>
            </a:r>
            <a:endParaRPr lang="en-N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1698081"/>
              </p:ext>
            </p:extLst>
          </p:nvPr>
        </p:nvGraphicFramePr>
        <p:xfrm>
          <a:off x="251520" y="1268760"/>
          <a:ext cx="8496300" cy="5097780"/>
        </p:xfrm>
        <a:graphic>
          <a:graphicData uri="http://schemas.openxmlformats.org/drawingml/2006/table">
            <a:tbl>
              <a:tblPr firstRow="1" bandRow="1">
                <a:tableStyleId>{5C22544A-7EE6-4342-B048-85BDC9FD1C3A}</a:tableStyleId>
              </a:tblPr>
              <a:tblGrid>
                <a:gridCol w="2124075"/>
                <a:gridCol w="2124075"/>
                <a:gridCol w="2124075"/>
                <a:gridCol w="2124075"/>
              </a:tblGrid>
              <a:tr h="370840">
                <a:tc>
                  <a:txBody>
                    <a:bodyPr/>
                    <a:lstStyle/>
                    <a:p>
                      <a:pPr algn="l" fontAlgn="b"/>
                      <a:r>
                        <a:rPr lang="en-NZ" sz="1400" b="1" i="0" u="none" strike="noStrike" dirty="0">
                          <a:solidFill>
                            <a:srgbClr val="000000"/>
                          </a:solidFill>
                          <a:effectLst/>
                          <a:latin typeface="Calibri" panose="020F0502020204030204" pitchFamily="34" charset="0"/>
                        </a:rPr>
                        <a:t>Practice name</a:t>
                      </a:r>
                    </a:p>
                  </a:txBody>
                  <a:tcPr marL="7620" marR="7620" marT="7620" marB="0" anchor="b"/>
                </a:tc>
                <a:tc>
                  <a:txBody>
                    <a:bodyPr/>
                    <a:lstStyle/>
                    <a:p>
                      <a:pPr algn="l" fontAlgn="b"/>
                      <a:r>
                        <a:rPr lang="en-NZ" sz="1400" b="1" i="0" u="none" strike="noStrike" dirty="0">
                          <a:solidFill>
                            <a:srgbClr val="000000"/>
                          </a:solidFill>
                          <a:effectLst/>
                          <a:latin typeface="Calibri" panose="020F0502020204030204" pitchFamily="34" charset="0"/>
                        </a:rPr>
                        <a:t>Number of people with diabetes</a:t>
                      </a:r>
                    </a:p>
                  </a:txBody>
                  <a:tcPr marL="7620" marR="7620" marT="7620" marB="0" anchor="b"/>
                </a:tc>
                <a:tc>
                  <a:txBody>
                    <a:bodyPr/>
                    <a:lstStyle/>
                    <a:p>
                      <a:pPr algn="l" fontAlgn="b"/>
                      <a:r>
                        <a:rPr lang="en-NZ" sz="1400" b="1" i="0" u="none" strike="noStrike" dirty="0">
                          <a:solidFill>
                            <a:srgbClr val="000000"/>
                          </a:solidFill>
                          <a:effectLst/>
                          <a:latin typeface="Calibri" panose="020F0502020204030204" pitchFamily="34" charset="0"/>
                        </a:rPr>
                        <a:t>Number of people with HbA1c ≥74.9mmol/</a:t>
                      </a:r>
                      <a:r>
                        <a:rPr lang="en-NZ" sz="1400" b="1" i="0" u="none" strike="noStrike" dirty="0" err="1">
                          <a:solidFill>
                            <a:srgbClr val="000000"/>
                          </a:solidFill>
                          <a:effectLst/>
                          <a:latin typeface="Calibri" panose="020F0502020204030204" pitchFamily="34" charset="0"/>
                        </a:rPr>
                        <a:t>mol</a:t>
                      </a:r>
                      <a:r>
                        <a:rPr lang="en-NZ" sz="1400" b="1" i="0" u="none" strike="noStrike" dirty="0">
                          <a:solidFill>
                            <a:srgbClr val="000000"/>
                          </a:solidFill>
                          <a:effectLst/>
                          <a:latin typeface="Calibri" panose="020F0502020204030204" pitchFamily="34" charset="0"/>
                        </a:rPr>
                        <a:t> between Oct14 to Sep 15</a:t>
                      </a:r>
                    </a:p>
                  </a:txBody>
                  <a:tcPr marL="7620" marR="7620" marT="7620" marB="0" anchor="b"/>
                </a:tc>
                <a:tc>
                  <a:txBody>
                    <a:bodyPr/>
                    <a:lstStyle/>
                    <a:p>
                      <a:pPr algn="l" fontAlgn="b"/>
                      <a:r>
                        <a:rPr lang="en-NZ" sz="1400" b="1" i="0" u="none" strike="noStrike" dirty="0">
                          <a:solidFill>
                            <a:srgbClr val="000000"/>
                          </a:solidFill>
                          <a:effectLst/>
                          <a:latin typeface="Calibri" panose="020F0502020204030204" pitchFamily="34" charset="0"/>
                        </a:rPr>
                        <a:t>Number of people with diabetes </a:t>
                      </a:r>
                      <a:r>
                        <a:rPr lang="en-NZ" sz="1400" b="1" i="0" u="none" strike="noStrike" dirty="0" smtClean="0">
                          <a:solidFill>
                            <a:srgbClr val="000000"/>
                          </a:solidFill>
                          <a:effectLst/>
                          <a:latin typeface="Calibri" panose="020F0502020204030204" pitchFamily="34" charset="0"/>
                        </a:rPr>
                        <a:t>with </a:t>
                      </a:r>
                      <a:r>
                        <a:rPr lang="en-NZ" sz="1400" b="1" i="0" u="none" strike="noStrike" dirty="0">
                          <a:solidFill>
                            <a:srgbClr val="000000"/>
                          </a:solidFill>
                          <a:effectLst/>
                          <a:latin typeface="Calibri" panose="020F0502020204030204" pitchFamily="34" charset="0"/>
                        </a:rPr>
                        <a:t>2x positive </a:t>
                      </a:r>
                      <a:r>
                        <a:rPr lang="en-NZ" sz="1400" b="1" i="0" u="none" strike="noStrike" dirty="0" smtClean="0">
                          <a:solidFill>
                            <a:srgbClr val="000000"/>
                          </a:solidFill>
                          <a:effectLst/>
                          <a:latin typeface="Calibri" panose="020F0502020204030204" pitchFamily="34" charset="0"/>
                        </a:rPr>
                        <a:t> urinary </a:t>
                      </a:r>
                      <a:r>
                        <a:rPr lang="en-NZ" sz="1400" b="1" i="0" u="none" strike="noStrike" dirty="0" err="1" smtClean="0">
                          <a:solidFill>
                            <a:srgbClr val="000000"/>
                          </a:solidFill>
                          <a:effectLst/>
                          <a:latin typeface="Calibri" panose="020F0502020204030204" pitchFamily="34" charset="0"/>
                        </a:rPr>
                        <a:t>microalbumin</a:t>
                      </a:r>
                      <a:endParaRPr lang="en-NZ" sz="1400" b="1"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879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343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616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2,321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732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1,389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1,117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300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637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669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143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291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370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102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233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1,014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375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656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361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110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247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239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140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643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186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443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1,045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335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640 </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447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150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274 </a:t>
                      </a:r>
                    </a:p>
                  </a:txBody>
                  <a:tcPr marL="7620" marR="7620" marT="7620" marB="0" anchor="b"/>
                </a:tc>
              </a:tr>
              <a:tr h="370840">
                <a:tc>
                  <a:txBody>
                    <a:bodyPr/>
                    <a:lstStyle/>
                    <a:p>
                      <a:pPr algn="l" fontAlgn="b"/>
                      <a:r>
                        <a:rPr lang="en-NZ" sz="1400" b="1" i="0" u="none" strike="noStrike">
                          <a:solidFill>
                            <a:srgbClr val="000000"/>
                          </a:solidFill>
                          <a:effectLst/>
                          <a:latin typeface="Calibri" panose="020F0502020204030204" pitchFamily="34" charset="0"/>
                        </a:rPr>
                        <a:t>Total</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9,105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2,848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5,566 </a:t>
                      </a:r>
                    </a:p>
                  </a:txBody>
                  <a:tcPr marL="7620" marR="7620" marT="7620" marB="0" anchor="b"/>
                </a:tc>
              </a:tr>
            </a:tbl>
          </a:graphicData>
        </a:graphic>
      </p:graphicFrame>
    </p:spTree>
    <p:extLst>
      <p:ext uri="{BB962C8B-B14F-4D97-AF65-F5344CB8AC3E}">
        <p14:creationId xmlns:p14="http://schemas.microsoft.com/office/powerpoint/2010/main" val="3997393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degree of renal impairment is common</a:t>
            </a:r>
            <a:endParaRPr lang="en-NZ" dirty="0"/>
          </a:p>
        </p:txBody>
      </p:sp>
      <p:sp>
        <p:nvSpPr>
          <p:cNvPr id="3" name="Content Placeholder 2"/>
          <p:cNvSpPr>
            <a:spLocks noGrp="1"/>
          </p:cNvSpPr>
          <p:nvPr>
            <p:ph idx="1"/>
          </p:nvPr>
        </p:nvSpPr>
        <p:spPr/>
        <p:txBody>
          <a:bodyPr/>
          <a:lstStyle/>
          <a:p>
            <a:r>
              <a:rPr lang="en-NZ" dirty="0" smtClean="0"/>
              <a:t>Within the modified DCIP practices, 20% of people with </a:t>
            </a:r>
            <a:r>
              <a:rPr lang="en-NZ" dirty="0"/>
              <a:t>diabetes have </a:t>
            </a:r>
            <a:r>
              <a:rPr lang="en-NZ" dirty="0" err="1"/>
              <a:t>e</a:t>
            </a:r>
            <a:r>
              <a:rPr lang="en-NZ" dirty="0" err="1" smtClean="0"/>
              <a:t>GFR</a:t>
            </a:r>
            <a:r>
              <a:rPr lang="en-NZ" dirty="0" smtClean="0"/>
              <a:t> &lt;</a:t>
            </a:r>
            <a:r>
              <a:rPr lang="en-NZ" dirty="0"/>
              <a:t>60mlmL/min/1.73 m2) , and </a:t>
            </a:r>
            <a:r>
              <a:rPr lang="en-NZ" dirty="0" smtClean="0"/>
              <a:t>60% of people with diabetes do not have perfect kidney function </a:t>
            </a:r>
          </a:p>
          <a:p>
            <a:r>
              <a:rPr lang="en-NZ" dirty="0" smtClean="0"/>
              <a:t>Implications for medication use</a:t>
            </a:r>
          </a:p>
          <a:p>
            <a:endParaRPr lang="en-NZ" dirty="0"/>
          </a:p>
        </p:txBody>
      </p:sp>
    </p:spTree>
    <p:extLst>
      <p:ext uri="{BB962C8B-B14F-4D97-AF65-F5344CB8AC3E}">
        <p14:creationId xmlns:p14="http://schemas.microsoft.com/office/powerpoint/2010/main" val="4098591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Number of people by stages of </a:t>
            </a:r>
            <a:r>
              <a:rPr lang="en-NZ" dirty="0" err="1" smtClean="0"/>
              <a:t>eGFR</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683797"/>
              </p:ext>
            </p:extLst>
          </p:nvPr>
        </p:nvGraphicFramePr>
        <p:xfrm>
          <a:off x="251521" y="1472523"/>
          <a:ext cx="8785300" cy="5256581"/>
        </p:xfrm>
        <a:graphic>
          <a:graphicData uri="http://schemas.openxmlformats.org/drawingml/2006/table">
            <a:tbl>
              <a:tblPr firstRow="1" bandRow="1">
                <a:tableStyleId>{5C22544A-7EE6-4342-B048-85BDC9FD1C3A}</a:tableStyleId>
              </a:tblPr>
              <a:tblGrid>
                <a:gridCol w="1317040"/>
                <a:gridCol w="1244710"/>
                <a:gridCol w="1244710"/>
                <a:gridCol w="1244710"/>
                <a:gridCol w="1244710"/>
                <a:gridCol w="1244710"/>
                <a:gridCol w="1244710"/>
              </a:tblGrid>
              <a:tr h="747037">
                <a:tc>
                  <a:txBody>
                    <a:bodyPr/>
                    <a:lstStyle/>
                    <a:p>
                      <a:pPr algn="l" fontAlgn="b"/>
                      <a:r>
                        <a:rPr lang="en-NZ" sz="1200" b="1" i="0" u="none" strike="noStrike" dirty="0">
                          <a:solidFill>
                            <a:srgbClr val="000000"/>
                          </a:solidFill>
                          <a:effectLst/>
                          <a:latin typeface="Calibri" panose="020F0502020204030204" pitchFamily="34" charset="0"/>
                        </a:rPr>
                        <a:t>Practice name</a:t>
                      </a:r>
                    </a:p>
                  </a:txBody>
                  <a:tcPr marL="7620" marR="7620" marT="7620" marB="0" anchor="b"/>
                </a:tc>
                <a:tc>
                  <a:txBody>
                    <a:bodyPr/>
                    <a:lstStyle/>
                    <a:p>
                      <a:pPr algn="l" fontAlgn="b"/>
                      <a:r>
                        <a:rPr lang="en-NZ" sz="1200" b="1" i="0" u="none" strike="noStrike" dirty="0">
                          <a:solidFill>
                            <a:srgbClr val="000000"/>
                          </a:solidFill>
                          <a:effectLst/>
                          <a:latin typeface="Calibri" panose="020F0502020204030204" pitchFamily="34" charset="0"/>
                        </a:rPr>
                        <a:t>G1 Normal or high</a:t>
                      </a:r>
                    </a:p>
                  </a:txBody>
                  <a:tcPr marL="7620" marR="7620" marT="7620" marB="0" anchor="b"/>
                </a:tc>
                <a:tc>
                  <a:txBody>
                    <a:bodyPr/>
                    <a:lstStyle/>
                    <a:p>
                      <a:pPr algn="l" fontAlgn="b"/>
                      <a:r>
                        <a:rPr lang="en-NZ" sz="1200" b="1" i="0" u="none" strike="noStrike">
                          <a:solidFill>
                            <a:srgbClr val="000000"/>
                          </a:solidFill>
                          <a:effectLst/>
                          <a:latin typeface="Calibri" panose="020F0502020204030204" pitchFamily="34" charset="0"/>
                        </a:rPr>
                        <a:t>G2 Mildly decreased</a:t>
                      </a:r>
                    </a:p>
                  </a:txBody>
                  <a:tcPr marL="7620" marR="7620" marT="7620" marB="0" anchor="b"/>
                </a:tc>
                <a:tc>
                  <a:txBody>
                    <a:bodyPr/>
                    <a:lstStyle/>
                    <a:p>
                      <a:pPr algn="l" fontAlgn="b"/>
                      <a:r>
                        <a:rPr lang="en-NZ" sz="1200" b="1" i="0" u="none" strike="noStrike">
                          <a:solidFill>
                            <a:srgbClr val="000000"/>
                          </a:solidFill>
                          <a:effectLst/>
                          <a:latin typeface="Calibri" panose="020F0502020204030204" pitchFamily="34" charset="0"/>
                        </a:rPr>
                        <a:t>G3a Mildly to moderately decreased</a:t>
                      </a:r>
                    </a:p>
                  </a:txBody>
                  <a:tcPr marL="7620" marR="7620" marT="7620" marB="0" anchor="b"/>
                </a:tc>
                <a:tc>
                  <a:txBody>
                    <a:bodyPr/>
                    <a:lstStyle/>
                    <a:p>
                      <a:pPr algn="l" fontAlgn="b"/>
                      <a:r>
                        <a:rPr lang="en-NZ" sz="1200" b="1" i="0" u="none" strike="noStrike">
                          <a:solidFill>
                            <a:srgbClr val="000000"/>
                          </a:solidFill>
                          <a:effectLst/>
                          <a:latin typeface="Calibri" panose="020F0502020204030204" pitchFamily="34" charset="0"/>
                        </a:rPr>
                        <a:t>G3b Moderately to severely decrease</a:t>
                      </a:r>
                    </a:p>
                  </a:txBody>
                  <a:tcPr marL="7620" marR="7620" marT="7620" marB="0" anchor="b"/>
                </a:tc>
                <a:tc>
                  <a:txBody>
                    <a:bodyPr/>
                    <a:lstStyle/>
                    <a:p>
                      <a:pPr algn="l" fontAlgn="b"/>
                      <a:r>
                        <a:rPr lang="en-NZ" sz="1200" b="1" i="0" u="none" strike="noStrike">
                          <a:solidFill>
                            <a:srgbClr val="000000"/>
                          </a:solidFill>
                          <a:effectLst/>
                          <a:latin typeface="Calibri" panose="020F0502020204030204" pitchFamily="34" charset="0"/>
                        </a:rPr>
                        <a:t>G4 Severely decreased</a:t>
                      </a:r>
                    </a:p>
                  </a:txBody>
                  <a:tcPr marL="7620" marR="7620" marT="7620" marB="0" anchor="b"/>
                </a:tc>
                <a:tc>
                  <a:txBody>
                    <a:bodyPr/>
                    <a:lstStyle/>
                    <a:p>
                      <a:pPr algn="l" fontAlgn="b"/>
                      <a:r>
                        <a:rPr lang="en-NZ" sz="1200" b="1" i="0" u="none" strike="noStrike">
                          <a:solidFill>
                            <a:srgbClr val="000000"/>
                          </a:solidFill>
                          <a:effectLst/>
                          <a:latin typeface="Calibri" panose="020F0502020204030204" pitchFamily="34" charset="0"/>
                        </a:rPr>
                        <a:t>G5 Kidney failure</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245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399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125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61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27 </a:t>
                      </a:r>
                    </a:p>
                  </a:txBody>
                  <a:tcPr marL="7620" marR="7620" marT="7620" marB="0" anchor="b"/>
                </a:tc>
              </a:tr>
              <a:tr h="358993">
                <a:tc>
                  <a:txBody>
                    <a:bodyPr/>
                    <a:lstStyle/>
                    <a:p>
                      <a:pPr algn="ctr" fontAlgn="b"/>
                      <a:r>
                        <a:rPr lang="en-NZ" sz="14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1,034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867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229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106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47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50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364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519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114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65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24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30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274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271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31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15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161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140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41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10 </a:t>
                      </a:r>
                    </a:p>
                  </a:txBody>
                  <a:tcPr marL="7620" marR="7620" marT="7620" marB="0" anchor="b"/>
                </a:tc>
              </a:tr>
              <a:tr h="538490">
                <a:tc>
                  <a:txBody>
                    <a:bodyPr/>
                    <a:lstStyle/>
                    <a:p>
                      <a:pPr algn="ctr" fontAlgn="b"/>
                      <a:r>
                        <a:rPr lang="en-NZ" sz="14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347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444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113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24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129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148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43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17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11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13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115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76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23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212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274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85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39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17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473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374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47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25 </a:t>
                      </a:r>
                    </a:p>
                  </a:txBody>
                  <a:tcPr marL="7620" marR="7620" marT="7620" marB="0" anchor="b"/>
                </a:tc>
              </a:tr>
              <a:tr h="361452">
                <a:tc>
                  <a:txBody>
                    <a:bodyPr/>
                    <a:lstStyle/>
                    <a:p>
                      <a:pPr algn="ctr" fontAlgn="b"/>
                      <a:r>
                        <a:rPr lang="en-NZ" sz="14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198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160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52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13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16 </a:t>
                      </a:r>
                    </a:p>
                  </a:txBody>
                  <a:tcPr marL="7620" marR="7620" marT="7620" marB="0" anchor="b"/>
                </a:tc>
              </a:tr>
              <a:tr h="358993">
                <a:tc>
                  <a:txBody>
                    <a:bodyPr/>
                    <a:lstStyle/>
                    <a:p>
                      <a:pPr algn="l" fontAlgn="b"/>
                      <a:r>
                        <a:rPr lang="en-NZ" sz="1200" b="1" i="0" u="none" strike="noStrike" dirty="0">
                          <a:solidFill>
                            <a:srgbClr val="000000"/>
                          </a:solidFill>
                          <a:effectLst/>
                          <a:latin typeface="Calibri" panose="020F0502020204030204" pitchFamily="34" charset="0"/>
                        </a:rPr>
                        <a:t>Total</a:t>
                      </a:r>
                    </a:p>
                  </a:txBody>
                  <a:tcPr marL="7620" marR="7620" marT="7620" marB="0" anchor="b"/>
                </a:tc>
                <a:tc>
                  <a:txBody>
                    <a:bodyPr/>
                    <a:lstStyle/>
                    <a:p>
                      <a:pPr algn="ctr" fontAlgn="b"/>
                      <a:r>
                        <a:rPr lang="en-NZ" sz="1400" b="1" i="0" u="none" strike="noStrike">
                          <a:solidFill>
                            <a:srgbClr val="000000"/>
                          </a:solidFill>
                          <a:effectLst/>
                          <a:latin typeface="Calibri" panose="020F0502020204030204" pitchFamily="34" charset="0"/>
                        </a:rPr>
                        <a:t>3,552 </a:t>
                      </a:r>
                    </a:p>
                  </a:txBody>
                  <a:tcPr marL="7620" marR="7620" marT="7620" marB="0" anchor="b"/>
                </a:tc>
                <a:tc>
                  <a:txBody>
                    <a:bodyPr/>
                    <a:lstStyle/>
                    <a:p>
                      <a:pPr algn="ctr" fontAlgn="b"/>
                      <a:r>
                        <a:rPr lang="en-NZ" sz="1400" b="1" i="0" u="none" strike="noStrike">
                          <a:solidFill>
                            <a:srgbClr val="000000"/>
                          </a:solidFill>
                          <a:effectLst/>
                          <a:latin typeface="Calibri" panose="020F0502020204030204" pitchFamily="34" charset="0"/>
                        </a:rPr>
                        <a:t>3,672 </a:t>
                      </a:r>
                    </a:p>
                  </a:txBody>
                  <a:tcPr marL="7620" marR="7620" marT="7620" marB="0" anchor="b"/>
                </a:tc>
                <a:tc>
                  <a:txBody>
                    <a:bodyPr/>
                    <a:lstStyle/>
                    <a:p>
                      <a:pPr algn="ctr" fontAlgn="b"/>
                      <a:r>
                        <a:rPr lang="en-NZ" sz="1400" b="1" i="0" u="none" strike="noStrike">
                          <a:solidFill>
                            <a:srgbClr val="000000"/>
                          </a:solidFill>
                          <a:effectLst/>
                          <a:latin typeface="Calibri" panose="020F0502020204030204" pitchFamily="34" charset="0"/>
                        </a:rPr>
                        <a:t>995 </a:t>
                      </a:r>
                    </a:p>
                  </a:txBody>
                  <a:tcPr marL="7620" marR="7620" marT="7620" marB="0" anchor="b"/>
                </a:tc>
                <a:tc>
                  <a:txBody>
                    <a:bodyPr/>
                    <a:lstStyle/>
                    <a:p>
                      <a:pPr algn="ctr" fontAlgn="b"/>
                      <a:r>
                        <a:rPr lang="en-NZ" sz="1400" b="1" i="0" u="none" strike="noStrike">
                          <a:solidFill>
                            <a:srgbClr val="000000"/>
                          </a:solidFill>
                          <a:effectLst/>
                          <a:latin typeface="Calibri" panose="020F0502020204030204" pitchFamily="34" charset="0"/>
                        </a:rPr>
                        <a:t>468 </a:t>
                      </a:r>
                    </a:p>
                  </a:txBody>
                  <a:tcPr marL="7620" marR="7620" marT="7620" marB="0" anchor="b"/>
                </a:tc>
                <a:tc>
                  <a:txBody>
                    <a:bodyPr/>
                    <a:lstStyle/>
                    <a:p>
                      <a:pPr algn="ctr" fontAlgn="b"/>
                      <a:r>
                        <a:rPr lang="en-NZ" sz="1400" b="1" i="0" u="none" strike="noStrike">
                          <a:solidFill>
                            <a:srgbClr val="000000"/>
                          </a:solidFill>
                          <a:effectLst/>
                          <a:latin typeface="Calibri" panose="020F0502020204030204" pitchFamily="34" charset="0"/>
                        </a:rPr>
                        <a:t>228 </a:t>
                      </a:r>
                    </a:p>
                  </a:txBody>
                  <a:tcPr marL="7620" marR="7620" marT="7620" marB="0" anchor="b"/>
                </a:tc>
                <a:tc>
                  <a:txBody>
                    <a:bodyPr/>
                    <a:lstStyle/>
                    <a:p>
                      <a:pPr algn="ctr" fontAlgn="b"/>
                      <a:r>
                        <a:rPr lang="en-NZ" sz="1400" b="1" i="0" u="none" strike="noStrike" dirty="0">
                          <a:solidFill>
                            <a:srgbClr val="000000"/>
                          </a:solidFill>
                          <a:effectLst/>
                          <a:latin typeface="Calibri" panose="020F0502020204030204" pitchFamily="34" charset="0"/>
                        </a:rPr>
                        <a:t>229 </a:t>
                      </a:r>
                    </a:p>
                  </a:txBody>
                  <a:tcPr marL="7620" marR="7620" marT="7620" marB="0" anchor="b"/>
                </a:tc>
              </a:tr>
            </a:tbl>
          </a:graphicData>
        </a:graphic>
      </p:graphicFrame>
    </p:spTree>
    <p:extLst>
      <p:ext uri="{BB962C8B-B14F-4D97-AF65-F5344CB8AC3E}">
        <p14:creationId xmlns:p14="http://schemas.microsoft.com/office/powerpoint/2010/main" val="3232486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smtClean="0"/>
              <a:t>Do people with poor glycaemic control attend GP practices?  </a:t>
            </a:r>
            <a:endParaRPr lang="en-NZ" sz="4000" dirty="0"/>
          </a:p>
        </p:txBody>
      </p:sp>
      <p:sp>
        <p:nvSpPr>
          <p:cNvPr id="3" name="Content Placeholder 2"/>
          <p:cNvSpPr>
            <a:spLocks noGrp="1"/>
          </p:cNvSpPr>
          <p:nvPr>
            <p:ph idx="1"/>
          </p:nvPr>
        </p:nvSpPr>
        <p:spPr/>
        <p:txBody>
          <a:bodyPr/>
          <a:lstStyle/>
          <a:p>
            <a:r>
              <a:rPr lang="en-NZ" dirty="0" smtClean="0"/>
              <a:t>Data via linkage to PHO enrolment</a:t>
            </a:r>
          </a:p>
          <a:p>
            <a:r>
              <a:rPr lang="en-NZ" dirty="0" smtClean="0"/>
              <a:t>Yes, but the nature of the appointment may not necessarily be related to diabetes though</a:t>
            </a:r>
          </a:p>
          <a:p>
            <a:r>
              <a:rPr lang="en-NZ" dirty="0" smtClean="0"/>
              <a:t>About 98% of people with HbA1c ≥74.9mmol/</a:t>
            </a:r>
            <a:r>
              <a:rPr lang="en-NZ" dirty="0" err="1" smtClean="0"/>
              <a:t>mol</a:t>
            </a:r>
            <a:r>
              <a:rPr lang="en-NZ" dirty="0" smtClean="0"/>
              <a:t> attended practice at least one in a year, and 83% had attended GP at least 3 quarters of the year. </a:t>
            </a:r>
          </a:p>
          <a:p>
            <a:r>
              <a:rPr lang="en-NZ" dirty="0" smtClean="0"/>
              <a:t>Potential for opportunistic proactive care, or arranged dedicated appointments</a:t>
            </a:r>
          </a:p>
          <a:p>
            <a:endParaRPr lang="en-NZ" dirty="0"/>
          </a:p>
          <a:p>
            <a:pPr marL="0" indent="0">
              <a:buNone/>
            </a:pPr>
            <a:endParaRPr lang="en-NZ" dirty="0"/>
          </a:p>
        </p:txBody>
      </p:sp>
    </p:spTree>
    <p:extLst>
      <p:ext uri="{BB962C8B-B14F-4D97-AF65-F5344CB8AC3E}">
        <p14:creationId xmlns:p14="http://schemas.microsoft.com/office/powerpoint/2010/main" val="3639620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dirty="0" smtClean="0"/>
              <a:t>Proportion of people with poor diabetes control attended GP practice</a:t>
            </a:r>
            <a:endParaRPr lang="en-NZ"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7408339"/>
              </p:ext>
            </p:extLst>
          </p:nvPr>
        </p:nvGraphicFramePr>
        <p:xfrm>
          <a:off x="323850" y="1546138"/>
          <a:ext cx="8496300" cy="5161573"/>
        </p:xfrm>
        <a:graphic>
          <a:graphicData uri="http://schemas.openxmlformats.org/drawingml/2006/table">
            <a:tbl>
              <a:tblPr firstRow="1" bandRow="1">
                <a:tableStyleId>{5C22544A-7EE6-4342-B048-85BDC9FD1C3A}</a:tableStyleId>
              </a:tblPr>
              <a:tblGrid>
                <a:gridCol w="2832100"/>
                <a:gridCol w="2832100"/>
                <a:gridCol w="2832100"/>
              </a:tblGrid>
              <a:tr h="711493">
                <a:tc>
                  <a:txBody>
                    <a:bodyPr/>
                    <a:lstStyle/>
                    <a:p>
                      <a:r>
                        <a:rPr lang="en-NZ" dirty="0" smtClean="0">
                          <a:solidFill>
                            <a:schemeClr val="tx1"/>
                          </a:solidFill>
                        </a:rPr>
                        <a:t>Practice</a:t>
                      </a:r>
                      <a:r>
                        <a:rPr lang="en-NZ" baseline="0" dirty="0" smtClean="0">
                          <a:solidFill>
                            <a:schemeClr val="tx1"/>
                          </a:solidFill>
                        </a:rPr>
                        <a:t> Name</a:t>
                      </a:r>
                      <a:endParaRPr lang="en-NZ" dirty="0">
                        <a:solidFill>
                          <a:schemeClr val="tx1"/>
                        </a:solidFill>
                      </a:endParaRPr>
                    </a:p>
                  </a:txBody>
                  <a:tcPr/>
                </a:tc>
                <a:tc>
                  <a:txBody>
                    <a:bodyPr/>
                    <a:lstStyle/>
                    <a:p>
                      <a:r>
                        <a:rPr lang="en-NZ" dirty="0" smtClean="0">
                          <a:solidFill>
                            <a:schemeClr val="tx1"/>
                          </a:solidFill>
                        </a:rPr>
                        <a:t>Attended</a:t>
                      </a:r>
                      <a:r>
                        <a:rPr lang="en-NZ" baseline="0" dirty="0" smtClean="0">
                          <a:solidFill>
                            <a:schemeClr val="tx1"/>
                          </a:solidFill>
                        </a:rPr>
                        <a:t> at least once in a year</a:t>
                      </a:r>
                      <a:endParaRPr lang="en-NZ" dirty="0">
                        <a:solidFill>
                          <a:schemeClr val="tx1"/>
                        </a:solidFill>
                      </a:endParaRPr>
                    </a:p>
                  </a:txBody>
                  <a:tcPr/>
                </a:tc>
                <a:tc>
                  <a:txBody>
                    <a:bodyPr/>
                    <a:lstStyle/>
                    <a:p>
                      <a:r>
                        <a:rPr lang="en-NZ" dirty="0" smtClean="0">
                          <a:solidFill>
                            <a:schemeClr val="tx1"/>
                          </a:solidFill>
                        </a:rPr>
                        <a:t>Attended at least 3 quarters</a:t>
                      </a:r>
                      <a:r>
                        <a:rPr lang="en-NZ" baseline="0" dirty="0" smtClean="0">
                          <a:solidFill>
                            <a:schemeClr val="tx1"/>
                          </a:solidFill>
                        </a:rPr>
                        <a:t> of a year</a:t>
                      </a:r>
                      <a:endParaRPr lang="en-NZ" dirty="0">
                        <a:solidFill>
                          <a:schemeClr val="tx1"/>
                        </a:solidFill>
                      </a:endParaRPr>
                    </a:p>
                  </a:txBody>
                  <a:tcPr/>
                </a:tc>
              </a:tr>
              <a:tr h="370840">
                <a:tc>
                  <a:txBody>
                    <a:bodyPr/>
                    <a:lstStyle/>
                    <a:p>
                      <a:pPr algn="ctr" fontAlgn="b"/>
                      <a:r>
                        <a:rPr lang="en-NZ" sz="14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97%</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81%</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99%</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82%</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97%</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83%</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99%</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80%</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99%</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97%</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98%</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93%</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100%</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90%</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100%</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87%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98%</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77%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100%</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89%</a:t>
                      </a:r>
                    </a:p>
                  </a:txBody>
                  <a:tcPr marL="7620" marR="7620" marT="7620" marB="0" anchor="b"/>
                </a:tc>
              </a:tr>
              <a:tr h="370840">
                <a:tc>
                  <a:txBody>
                    <a:bodyPr/>
                    <a:lstStyle/>
                    <a:p>
                      <a:pPr algn="ctr" fontAlgn="b"/>
                      <a:r>
                        <a:rPr lang="en-NZ" sz="1600" b="0" i="0" u="none" strike="noStrike" dirty="0" smtClean="0">
                          <a:solidFill>
                            <a:srgbClr val="000000"/>
                          </a:solidFill>
                          <a:effectLst/>
                          <a:latin typeface="Calibri" panose="020F0502020204030204" pitchFamily="34" charset="0"/>
                        </a:rPr>
                        <a:t>Total</a:t>
                      </a:r>
                      <a:endParaRPr lang="en-NZ"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NZ" sz="1600" b="0" i="0" u="none" strike="noStrike">
                          <a:solidFill>
                            <a:srgbClr val="000000"/>
                          </a:solidFill>
                          <a:effectLst/>
                          <a:latin typeface="Calibri" panose="020F0502020204030204" pitchFamily="34" charset="0"/>
                        </a:rPr>
                        <a:t>98%</a:t>
                      </a:r>
                    </a:p>
                  </a:txBody>
                  <a:tcPr marL="7620" marR="7620" marT="7620" marB="0" anchor="b"/>
                </a:tc>
                <a:tc>
                  <a:txBody>
                    <a:bodyPr/>
                    <a:lstStyle/>
                    <a:p>
                      <a:pPr algn="ctr" fontAlgn="b"/>
                      <a:r>
                        <a:rPr lang="en-NZ" sz="1600" b="0" i="0" u="none" strike="noStrike" dirty="0">
                          <a:solidFill>
                            <a:srgbClr val="000000"/>
                          </a:solidFill>
                          <a:effectLst/>
                          <a:latin typeface="Calibri" panose="020F0502020204030204" pitchFamily="34" charset="0"/>
                        </a:rPr>
                        <a:t>83%</a:t>
                      </a:r>
                    </a:p>
                  </a:txBody>
                  <a:tcPr marL="7620" marR="7620" marT="7620" marB="0" anchor="b"/>
                </a:tc>
              </a:tr>
            </a:tbl>
          </a:graphicData>
        </a:graphic>
      </p:graphicFrame>
    </p:spTree>
    <p:extLst>
      <p:ext uri="{BB962C8B-B14F-4D97-AF65-F5344CB8AC3E}">
        <p14:creationId xmlns:p14="http://schemas.microsoft.com/office/powerpoint/2010/main" val="2240903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Of those people with high HbA1c ≥ 74.9mmol/</a:t>
            </a:r>
            <a:r>
              <a:rPr lang="en-NZ" dirty="0" err="1" smtClean="0"/>
              <a:t>mol</a:t>
            </a:r>
            <a:r>
              <a:rPr lang="en-NZ" dirty="0" smtClean="0"/>
              <a:t> ..</a:t>
            </a:r>
            <a:endParaRPr lang="en-NZ" dirty="0"/>
          </a:p>
        </p:txBody>
      </p:sp>
      <p:sp>
        <p:nvSpPr>
          <p:cNvPr id="3" name="Content Placeholder 2"/>
          <p:cNvSpPr>
            <a:spLocks noGrp="1"/>
          </p:cNvSpPr>
          <p:nvPr>
            <p:ph idx="1"/>
          </p:nvPr>
        </p:nvSpPr>
        <p:spPr/>
        <p:txBody>
          <a:bodyPr/>
          <a:lstStyle/>
          <a:p>
            <a:r>
              <a:rPr lang="en-NZ" dirty="0" smtClean="0"/>
              <a:t>80% of them were in oral hypoglycaemia meds (in a 6 month period)</a:t>
            </a:r>
          </a:p>
          <a:p>
            <a:r>
              <a:rPr lang="en-NZ" dirty="0" smtClean="0"/>
              <a:t>48% were on insulin (in a 6 month period)</a:t>
            </a:r>
          </a:p>
          <a:p>
            <a:r>
              <a:rPr lang="en-NZ" dirty="0" smtClean="0"/>
              <a:t>Only 10% were not on meds in the 6 month period. </a:t>
            </a:r>
          </a:p>
          <a:p>
            <a:r>
              <a:rPr lang="en-NZ" dirty="0" smtClean="0"/>
              <a:t>Dose titration of meds (and type of medications) may be a useful focus of future learning session. </a:t>
            </a:r>
          </a:p>
          <a:p>
            <a:r>
              <a:rPr lang="en-NZ" sz="1800" dirty="0" smtClean="0"/>
              <a:t>HbA1c </a:t>
            </a:r>
            <a:r>
              <a:rPr lang="en-NZ" sz="1800" dirty="0"/>
              <a:t>from Oct 2014 to Sep </a:t>
            </a:r>
            <a:r>
              <a:rPr lang="en-NZ" sz="1800" dirty="0" smtClean="0"/>
              <a:t>2015 (</a:t>
            </a:r>
            <a:r>
              <a:rPr lang="en-NZ" sz="1800" dirty="0" err="1" smtClean="0"/>
              <a:t>TestSafe</a:t>
            </a:r>
            <a:r>
              <a:rPr lang="en-NZ" sz="1800" dirty="0" smtClean="0"/>
              <a:t>), </a:t>
            </a:r>
            <a:r>
              <a:rPr lang="en-NZ" sz="1800" dirty="0"/>
              <a:t>meds 2015 Sep to March </a:t>
            </a:r>
            <a:r>
              <a:rPr lang="en-NZ" sz="1800" dirty="0" smtClean="0"/>
              <a:t>2016 from </a:t>
            </a:r>
            <a:r>
              <a:rPr lang="en-NZ" sz="1800" dirty="0" err="1" smtClean="0"/>
              <a:t>Pharmac</a:t>
            </a:r>
            <a:r>
              <a:rPr lang="en-NZ" sz="1800" dirty="0" smtClean="0"/>
              <a:t> </a:t>
            </a:r>
            <a:r>
              <a:rPr lang="en-NZ" sz="1800" dirty="0" err="1" smtClean="0"/>
              <a:t>Pharmhouse</a:t>
            </a:r>
            <a:r>
              <a:rPr lang="en-NZ" sz="1800" dirty="0" smtClean="0"/>
              <a:t> dispensing claims data</a:t>
            </a:r>
            <a:endParaRPr lang="en-NZ" sz="1800" dirty="0"/>
          </a:p>
          <a:p>
            <a:endParaRPr lang="en-NZ" dirty="0"/>
          </a:p>
        </p:txBody>
      </p:sp>
    </p:spTree>
    <p:extLst>
      <p:ext uri="{BB962C8B-B14F-4D97-AF65-F5344CB8AC3E}">
        <p14:creationId xmlns:p14="http://schemas.microsoft.com/office/powerpoint/2010/main" val="1914879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dirty="0" smtClean="0"/>
              <a:t>Use of meds for people with HbA1c ≥ 74.9 in a 6 month period</a:t>
            </a:r>
            <a:endParaRPr lang="en-NZ"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500898"/>
              </p:ext>
            </p:extLst>
          </p:nvPr>
        </p:nvGraphicFramePr>
        <p:xfrm>
          <a:off x="107500" y="1196753"/>
          <a:ext cx="9036500" cy="5420920"/>
        </p:xfrm>
        <a:graphic>
          <a:graphicData uri="http://schemas.openxmlformats.org/drawingml/2006/table">
            <a:tbl>
              <a:tblPr firstRow="1" bandRow="1">
                <a:tableStyleId>{5C22544A-7EE6-4342-B048-85BDC9FD1C3A}</a:tableStyleId>
              </a:tblPr>
              <a:tblGrid>
                <a:gridCol w="1325601"/>
                <a:gridCol w="1101557"/>
                <a:gridCol w="1101557"/>
                <a:gridCol w="1101557"/>
                <a:gridCol w="1101557"/>
                <a:gridCol w="1101557"/>
                <a:gridCol w="1101557"/>
                <a:gridCol w="1101557"/>
              </a:tblGrid>
              <a:tr h="391378">
                <a:tc>
                  <a:txBody>
                    <a:bodyPr/>
                    <a:lstStyle/>
                    <a:p>
                      <a:pPr algn="l" fontAlgn="b"/>
                      <a:r>
                        <a:rPr lang="en-NZ" sz="1400" b="1" i="0" u="none" strike="noStrike" dirty="0">
                          <a:solidFill>
                            <a:srgbClr val="000000"/>
                          </a:solidFill>
                          <a:effectLst/>
                          <a:latin typeface="Calibri" panose="020F0502020204030204" pitchFamily="34" charset="0"/>
                        </a:rPr>
                        <a:t>Practice name</a:t>
                      </a:r>
                    </a:p>
                  </a:txBody>
                  <a:tcPr marL="7620" marR="7620" marT="7620" marB="0" anchor="b"/>
                </a:tc>
                <a:tc>
                  <a:txBody>
                    <a:bodyPr/>
                    <a:lstStyle/>
                    <a:p>
                      <a:pPr algn="ctr" fontAlgn="b"/>
                      <a:r>
                        <a:rPr lang="en-NZ" sz="1400" b="1" i="0" u="none" strike="noStrike" dirty="0">
                          <a:solidFill>
                            <a:srgbClr val="000000"/>
                          </a:solidFill>
                          <a:effectLst/>
                          <a:latin typeface="Calibri" panose="020F0502020204030204" pitchFamily="34" charset="0"/>
                        </a:rPr>
                        <a:t>Any meds</a:t>
                      </a:r>
                    </a:p>
                  </a:txBody>
                  <a:tcPr marL="7620" marR="7620" marT="7620" marB="0" anchor="b"/>
                </a:tc>
                <a:tc>
                  <a:txBody>
                    <a:bodyPr/>
                    <a:lstStyle/>
                    <a:p>
                      <a:pPr algn="ctr" fontAlgn="b"/>
                      <a:r>
                        <a:rPr lang="en-NZ" sz="1400" b="1" i="0" u="none" strike="noStrike" dirty="0">
                          <a:solidFill>
                            <a:srgbClr val="000000"/>
                          </a:solidFill>
                          <a:effectLst/>
                          <a:latin typeface="Calibri" panose="020F0502020204030204" pitchFamily="34" charset="0"/>
                        </a:rPr>
                        <a:t>Insulin</a:t>
                      </a:r>
                    </a:p>
                  </a:txBody>
                  <a:tcPr marL="7620" marR="7620" marT="7620" marB="0" anchor="b"/>
                </a:tc>
                <a:tc>
                  <a:txBody>
                    <a:bodyPr/>
                    <a:lstStyle/>
                    <a:p>
                      <a:pPr algn="ctr" fontAlgn="b"/>
                      <a:r>
                        <a:rPr lang="en-NZ" sz="1400" b="1" i="0" u="none" strike="noStrike" dirty="0">
                          <a:solidFill>
                            <a:srgbClr val="000000"/>
                          </a:solidFill>
                          <a:effectLst/>
                          <a:latin typeface="Calibri" panose="020F0502020204030204" pitchFamily="34" charset="0"/>
                        </a:rPr>
                        <a:t>Oral meds</a:t>
                      </a:r>
                    </a:p>
                  </a:txBody>
                  <a:tcPr marL="7620" marR="7620" marT="7620" marB="0" anchor="b"/>
                </a:tc>
                <a:tc>
                  <a:txBody>
                    <a:bodyPr/>
                    <a:lstStyle/>
                    <a:p>
                      <a:pPr algn="ctr" fontAlgn="b"/>
                      <a:r>
                        <a:rPr lang="en-NZ" sz="1400" b="1" i="0" u="none" strike="noStrike" dirty="0">
                          <a:solidFill>
                            <a:srgbClr val="000000"/>
                          </a:solidFill>
                          <a:effectLst/>
                          <a:latin typeface="Calibri" panose="020F0502020204030204" pitchFamily="34" charset="0"/>
                        </a:rPr>
                        <a:t>Metformin</a:t>
                      </a:r>
                    </a:p>
                  </a:txBody>
                  <a:tcPr marL="7620" marR="7620" marT="7620" marB="0" anchor="b"/>
                </a:tc>
                <a:tc>
                  <a:txBody>
                    <a:bodyPr/>
                    <a:lstStyle/>
                    <a:p>
                      <a:pPr algn="ctr" fontAlgn="b"/>
                      <a:r>
                        <a:rPr lang="en-NZ" sz="1400" b="1" i="0" u="none" strike="noStrike" dirty="0" err="1">
                          <a:solidFill>
                            <a:srgbClr val="000000"/>
                          </a:solidFill>
                          <a:effectLst/>
                          <a:latin typeface="Calibri" panose="020F0502020204030204" pitchFamily="34" charset="0"/>
                        </a:rPr>
                        <a:t>Acarbose</a:t>
                      </a:r>
                      <a:endParaRPr lang="en-NZ"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NZ" sz="1400" b="1" i="0" u="none" strike="noStrike" dirty="0">
                          <a:solidFill>
                            <a:srgbClr val="000000"/>
                          </a:solidFill>
                          <a:effectLst/>
                          <a:latin typeface="Calibri" panose="020F0502020204030204" pitchFamily="34" charset="0"/>
                        </a:rPr>
                        <a:t>Pioglitazone</a:t>
                      </a:r>
                    </a:p>
                  </a:txBody>
                  <a:tcPr marL="7620" marR="7620" marT="7620" marB="0" anchor="b"/>
                </a:tc>
                <a:tc>
                  <a:txBody>
                    <a:bodyPr/>
                    <a:lstStyle/>
                    <a:p>
                      <a:pPr algn="ctr" fontAlgn="b"/>
                      <a:r>
                        <a:rPr lang="en-NZ" sz="1400" b="1" i="0" u="none" strike="noStrike" dirty="0" smtClean="0">
                          <a:solidFill>
                            <a:srgbClr val="000000"/>
                          </a:solidFill>
                          <a:effectLst/>
                          <a:latin typeface="Calibri" panose="020F0502020204030204" pitchFamily="34" charset="0"/>
                        </a:rPr>
                        <a:t>Sulfonylurea</a:t>
                      </a:r>
                      <a:endParaRPr lang="en-NZ" sz="1400" b="1" i="0" u="none" strike="noStrike" dirty="0">
                        <a:solidFill>
                          <a:srgbClr val="000000"/>
                        </a:solidFill>
                        <a:effectLst/>
                        <a:latin typeface="Calibri" panose="020F0502020204030204" pitchFamily="34" charset="0"/>
                      </a:endParaRP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0.0%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50%</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91%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46%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83%</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0.1%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55%</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0.0%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59%</a:t>
                      </a:r>
                    </a:p>
                  </a:txBody>
                  <a:tcPr marL="7620" marR="7620" marT="7620" marB="0" anchor="b"/>
                </a:tc>
              </a:tr>
              <a:tr h="556579">
                <a:tc>
                  <a:txBody>
                    <a:bodyPr/>
                    <a:lstStyle/>
                    <a:p>
                      <a:pPr algn="ctr" fontAlgn="b"/>
                      <a:r>
                        <a:rPr lang="en-NZ" sz="14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73%</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0.7%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53%</a:t>
                      </a:r>
                    </a:p>
                  </a:txBody>
                  <a:tcPr marL="7620" marR="7620" marT="7620" marB="0" anchor="b"/>
                </a:tc>
              </a:tr>
              <a:tr h="556579">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94%</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74%</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3.9%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44%</a:t>
                      </a:r>
                    </a:p>
                  </a:txBody>
                  <a:tcPr marL="7620" marR="7620" marT="7620" marB="0" anchor="b"/>
                </a:tc>
              </a:tr>
              <a:tr h="556579">
                <a:tc>
                  <a:txBody>
                    <a:bodyPr/>
                    <a:lstStyle/>
                    <a:p>
                      <a:pPr algn="ctr" fontAlgn="b"/>
                      <a:r>
                        <a:rPr lang="en-NZ" sz="14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45%</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75%</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0.0%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46%</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58%</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1.4%</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44%</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90%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13%</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0.0%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59%</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1.2%</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49%</a:t>
                      </a:r>
                    </a:p>
                  </a:txBody>
                  <a:tcPr marL="7620" marR="7620" marT="7620" marB="0" anchor="b"/>
                </a:tc>
              </a:tr>
              <a:tr h="373594">
                <a:tc>
                  <a:txBody>
                    <a:bodyPr/>
                    <a:lstStyle/>
                    <a:p>
                      <a:pPr algn="ctr" fontAlgn="b"/>
                      <a:r>
                        <a:rPr lang="en-NZ" sz="14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75%</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0.0%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53%</a:t>
                      </a:r>
                    </a:p>
                  </a:txBody>
                  <a:tcPr marL="7620" marR="7620" marT="7620" marB="0" anchor="b"/>
                </a:tc>
              </a:tr>
              <a:tr h="371053">
                <a:tc>
                  <a:txBody>
                    <a:bodyPr/>
                    <a:lstStyle/>
                    <a:p>
                      <a:pPr algn="ctr" fontAlgn="b"/>
                      <a:r>
                        <a:rPr lang="en-NZ" sz="1300" b="1" i="0" u="none" strike="noStrike" dirty="0" smtClean="0">
                          <a:solidFill>
                            <a:srgbClr val="000000"/>
                          </a:solidFill>
                          <a:effectLst/>
                          <a:latin typeface="Calibri" panose="020F0502020204030204" pitchFamily="34" charset="0"/>
                        </a:rPr>
                        <a:t>Total</a:t>
                      </a:r>
                      <a:endParaRPr lang="en-NZ" sz="13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90%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49%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80%</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0.7%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52%</a:t>
                      </a:r>
                    </a:p>
                  </a:txBody>
                  <a:tcPr marL="7620" marR="7620" marT="7620" marB="0" anchor="b"/>
                </a:tc>
              </a:tr>
            </a:tbl>
          </a:graphicData>
        </a:graphic>
      </p:graphicFrame>
    </p:spTree>
    <p:extLst>
      <p:ext uri="{BB962C8B-B14F-4D97-AF65-F5344CB8AC3E}">
        <p14:creationId xmlns:p14="http://schemas.microsoft.com/office/powerpoint/2010/main" val="3705154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about treatment of microalbuminuria?</a:t>
            </a:r>
            <a:endParaRPr lang="en-NZ" dirty="0"/>
          </a:p>
        </p:txBody>
      </p:sp>
      <p:sp>
        <p:nvSpPr>
          <p:cNvPr id="3" name="Content Placeholder 2"/>
          <p:cNvSpPr>
            <a:spLocks noGrp="1"/>
          </p:cNvSpPr>
          <p:nvPr>
            <p:ph idx="1"/>
          </p:nvPr>
        </p:nvSpPr>
        <p:spPr/>
        <p:txBody>
          <a:bodyPr/>
          <a:lstStyle/>
          <a:p>
            <a:r>
              <a:rPr lang="en-NZ" dirty="0" smtClean="0"/>
              <a:t>About 5,560 people with diabetes with 2 more positive urinary microalbuminuria enrolled in the 11 modified DCIP practices.</a:t>
            </a:r>
          </a:p>
          <a:p>
            <a:r>
              <a:rPr lang="en-NZ" dirty="0" smtClean="0"/>
              <a:t>Overall 74% of them had received at least one script of Ace inhibitor or angiotensin II receptor blocker in a subsequent 6 months, but “adherence” appeared to fall over time and there were modest variations by practices.</a:t>
            </a:r>
          </a:p>
          <a:p>
            <a:endParaRPr lang="en-NZ" dirty="0" smtClean="0"/>
          </a:p>
          <a:p>
            <a:endParaRPr lang="en-NZ" dirty="0"/>
          </a:p>
        </p:txBody>
      </p:sp>
    </p:spTree>
    <p:extLst>
      <p:ext uri="{BB962C8B-B14F-4D97-AF65-F5344CB8AC3E}">
        <p14:creationId xmlns:p14="http://schemas.microsoft.com/office/powerpoint/2010/main" val="222134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Results previously published</a:t>
            </a:r>
            <a:endParaRPr lang="en-US" altLang="en-US" dirty="0"/>
          </a:p>
        </p:txBody>
      </p:sp>
      <p:sp>
        <p:nvSpPr>
          <p:cNvPr id="59395" name="Rectangle 3"/>
          <p:cNvSpPr>
            <a:spLocks noGrp="1" noChangeArrowheads="1"/>
          </p:cNvSpPr>
          <p:nvPr>
            <p:ph type="body" idx="1"/>
          </p:nvPr>
        </p:nvSpPr>
        <p:spPr>
          <a:xfrm>
            <a:off x="107504" y="1484784"/>
            <a:ext cx="8496300" cy="4824412"/>
          </a:xfrm>
        </p:spPr>
        <p:txBody>
          <a:bodyPr/>
          <a:lstStyle/>
          <a:p>
            <a:pPr marL="0" indent="0">
              <a:buNone/>
            </a:pPr>
            <a:endParaRPr lang="en-US" altLang="en-US" dirty="0" smtClean="0"/>
          </a:p>
          <a:p>
            <a:endParaRPr lang="en-US" altLang="en-US" dirty="0"/>
          </a:p>
        </p:txBody>
      </p:sp>
      <p:grpSp>
        <p:nvGrpSpPr>
          <p:cNvPr id="2" name="Group 5"/>
          <p:cNvGrpSpPr>
            <a:grpSpLocks noChangeAspect="1"/>
          </p:cNvGrpSpPr>
          <p:nvPr/>
        </p:nvGrpSpPr>
        <p:grpSpPr bwMode="auto">
          <a:xfrm>
            <a:off x="107504" y="1844824"/>
            <a:ext cx="9036388" cy="5479980"/>
            <a:chOff x="543" y="-1610"/>
            <a:chExt cx="12324" cy="8765"/>
          </a:xfrm>
        </p:grpSpPr>
        <p:sp>
          <p:nvSpPr>
            <p:cNvPr id="3" name="AutoShape 4"/>
            <p:cNvSpPr>
              <a:spLocks noChangeAspect="1" noChangeArrowheads="1" noTextEdit="1"/>
            </p:cNvSpPr>
            <p:nvPr/>
          </p:nvSpPr>
          <p:spPr bwMode="auto">
            <a:xfrm>
              <a:off x="543" y="-1177"/>
              <a:ext cx="4674" cy="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 y="-1610"/>
              <a:ext cx="6137" cy="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323850" y="2333370"/>
            <a:ext cx="4320480" cy="2585323"/>
          </a:xfrm>
          <a:prstGeom prst="rect">
            <a:avLst/>
          </a:prstGeom>
        </p:spPr>
        <p:txBody>
          <a:bodyPr wrap="square">
            <a:spAutoFit/>
          </a:bodyPr>
          <a:lstStyle/>
          <a:p>
            <a:pPr algn="l"/>
            <a:r>
              <a:rPr lang="en-NZ" dirty="0"/>
              <a:t>Chan WC, Jackson G, Wright CS, et al. BMJ Open 2014;4:e003975. </a:t>
            </a:r>
            <a:r>
              <a:rPr lang="en-NZ" dirty="0" smtClean="0"/>
              <a:t>doi:10.1136/bmjopen-2013-003975</a:t>
            </a:r>
          </a:p>
          <a:p>
            <a:pPr algn="l"/>
            <a:endParaRPr lang="en-NZ" dirty="0" smtClean="0"/>
          </a:p>
          <a:p>
            <a:pPr algn="l"/>
            <a:endParaRPr lang="en-NZ" dirty="0"/>
          </a:p>
          <a:p>
            <a:pPr algn="l"/>
            <a:r>
              <a:rPr lang="en-NZ" dirty="0" smtClean="0"/>
              <a:t>Major updates with significant methodological improvements are in progress using 2015 data</a:t>
            </a:r>
          </a:p>
          <a:p>
            <a:pPr algn="l"/>
            <a:endParaRPr lang="en-N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about treatment of microalbuminuria?</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4270937"/>
              </p:ext>
            </p:extLst>
          </p:nvPr>
        </p:nvGraphicFramePr>
        <p:xfrm>
          <a:off x="323486" y="1268760"/>
          <a:ext cx="8496300" cy="5097780"/>
        </p:xfrm>
        <a:graphic>
          <a:graphicData uri="http://schemas.openxmlformats.org/drawingml/2006/table">
            <a:tbl>
              <a:tblPr firstRow="1" bandRow="1">
                <a:tableStyleId>{5C22544A-7EE6-4342-B048-85BDC9FD1C3A}</a:tableStyleId>
              </a:tblPr>
              <a:tblGrid>
                <a:gridCol w="2124075"/>
                <a:gridCol w="2124075"/>
                <a:gridCol w="2124075"/>
                <a:gridCol w="2124075"/>
              </a:tblGrid>
              <a:tr h="370840">
                <a:tc>
                  <a:txBody>
                    <a:bodyPr/>
                    <a:lstStyle/>
                    <a:p>
                      <a:pPr algn="l" fontAlgn="b"/>
                      <a:r>
                        <a:rPr lang="en-NZ" sz="1400" b="1" i="0" u="none" strike="noStrike" dirty="0">
                          <a:solidFill>
                            <a:srgbClr val="000000"/>
                          </a:solidFill>
                          <a:effectLst/>
                          <a:latin typeface="Calibri" panose="020F0502020204030204" pitchFamily="34" charset="0"/>
                        </a:rPr>
                        <a:t>Practice name</a:t>
                      </a:r>
                    </a:p>
                  </a:txBody>
                  <a:tcPr marL="7620" marR="7620" marT="7620" marB="0" anchor="b"/>
                </a:tc>
                <a:tc>
                  <a:txBody>
                    <a:bodyPr/>
                    <a:lstStyle/>
                    <a:p>
                      <a:pPr algn="l" fontAlgn="b"/>
                      <a:r>
                        <a:rPr lang="en-NZ" sz="1400" b="1" i="0" u="none" strike="noStrike" dirty="0">
                          <a:solidFill>
                            <a:srgbClr val="000000"/>
                          </a:solidFill>
                          <a:effectLst/>
                          <a:latin typeface="Calibri" panose="020F0502020204030204" pitchFamily="34" charset="0"/>
                        </a:rPr>
                        <a:t>Number of people with diabetes </a:t>
                      </a:r>
                      <a:r>
                        <a:rPr lang="en-NZ" sz="1400" b="1" i="0" u="none" strike="noStrike" dirty="0" smtClean="0">
                          <a:solidFill>
                            <a:srgbClr val="000000"/>
                          </a:solidFill>
                          <a:effectLst/>
                          <a:latin typeface="Calibri" panose="020F0502020204030204" pitchFamily="34" charset="0"/>
                        </a:rPr>
                        <a:t>with </a:t>
                      </a:r>
                      <a:r>
                        <a:rPr lang="en-NZ" sz="1400" b="1" i="0" u="none" strike="noStrike" dirty="0">
                          <a:solidFill>
                            <a:srgbClr val="000000"/>
                          </a:solidFill>
                          <a:effectLst/>
                          <a:latin typeface="Calibri" panose="020F0502020204030204" pitchFamily="34" charset="0"/>
                        </a:rPr>
                        <a:t>2x positive </a:t>
                      </a:r>
                      <a:r>
                        <a:rPr lang="en-NZ" sz="1400" b="1" i="0" u="none" strike="noStrike" dirty="0" smtClean="0">
                          <a:solidFill>
                            <a:srgbClr val="000000"/>
                          </a:solidFill>
                          <a:effectLst/>
                          <a:latin typeface="Calibri" panose="020F0502020204030204" pitchFamily="34" charset="0"/>
                        </a:rPr>
                        <a:t>urinary micro albumin</a:t>
                      </a:r>
                      <a:endParaRPr lang="en-NZ"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NZ" sz="1400" b="1" i="0" u="none" strike="noStrike" dirty="0">
                          <a:solidFill>
                            <a:srgbClr val="000000"/>
                          </a:solidFill>
                          <a:effectLst/>
                          <a:latin typeface="Calibri" panose="020F0502020204030204" pitchFamily="34" charset="0"/>
                        </a:rPr>
                        <a:t>One or more script in 6 </a:t>
                      </a:r>
                      <a:r>
                        <a:rPr lang="en-NZ" sz="1400" b="1" i="0" u="none" strike="noStrike" dirty="0" smtClean="0">
                          <a:solidFill>
                            <a:srgbClr val="000000"/>
                          </a:solidFill>
                          <a:effectLst/>
                          <a:latin typeface="Calibri" panose="020F0502020204030204" pitchFamily="34" charset="0"/>
                        </a:rPr>
                        <a:t>months (</a:t>
                      </a:r>
                      <a:r>
                        <a:rPr lang="en-NZ" sz="1400" b="1" i="0" u="none" strike="noStrike" dirty="0" err="1" smtClean="0">
                          <a:solidFill>
                            <a:srgbClr val="000000"/>
                          </a:solidFill>
                          <a:effectLst/>
                          <a:latin typeface="Calibri" panose="020F0502020204030204" pitchFamily="34" charset="0"/>
                        </a:rPr>
                        <a:t>ACEi</a:t>
                      </a:r>
                      <a:r>
                        <a:rPr lang="en-NZ" sz="1400" b="1" i="0" u="none" strike="noStrike" baseline="0" dirty="0" smtClean="0">
                          <a:solidFill>
                            <a:srgbClr val="000000"/>
                          </a:solidFill>
                          <a:effectLst/>
                          <a:latin typeface="Calibri" panose="020F0502020204030204" pitchFamily="34" charset="0"/>
                        </a:rPr>
                        <a:t> or ARIIB)</a:t>
                      </a:r>
                      <a:endParaRPr lang="en-NZ"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NZ" sz="1400" b="1" i="0" u="none" strike="noStrike" dirty="0">
                          <a:solidFill>
                            <a:srgbClr val="000000"/>
                          </a:solidFill>
                          <a:effectLst/>
                          <a:latin typeface="Calibri" panose="020F0502020204030204" pitchFamily="34" charset="0"/>
                        </a:rPr>
                        <a:t>2 or more scripts in 6 </a:t>
                      </a:r>
                      <a:r>
                        <a:rPr lang="en-NZ" sz="1400" b="1" i="0" u="none" strike="noStrike" dirty="0" smtClean="0">
                          <a:solidFill>
                            <a:srgbClr val="000000"/>
                          </a:solidFill>
                          <a:effectLst/>
                          <a:latin typeface="Calibri" panose="020F0502020204030204" pitchFamily="34" charset="0"/>
                        </a:rPr>
                        <a:t>months (</a:t>
                      </a:r>
                      <a:r>
                        <a:rPr lang="en-NZ" sz="1400" b="1" i="0" u="none" strike="noStrike" dirty="0" err="1" smtClean="0">
                          <a:solidFill>
                            <a:srgbClr val="000000"/>
                          </a:solidFill>
                          <a:effectLst/>
                          <a:latin typeface="Calibri" panose="020F0502020204030204" pitchFamily="34" charset="0"/>
                        </a:rPr>
                        <a:t>ACEi</a:t>
                      </a:r>
                      <a:r>
                        <a:rPr lang="en-NZ" sz="1400" b="1" i="0" u="none" strike="noStrike" baseline="0" dirty="0" smtClean="0">
                          <a:solidFill>
                            <a:srgbClr val="000000"/>
                          </a:solidFill>
                          <a:effectLst/>
                          <a:latin typeface="Calibri" panose="020F0502020204030204" pitchFamily="34" charset="0"/>
                        </a:rPr>
                        <a:t> or ARIIB)</a:t>
                      </a:r>
                      <a:endParaRPr lang="en-NZ" sz="1400" b="1"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616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65%</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1,389 </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69%</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637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291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233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63%</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656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63%</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247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64%</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140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69%</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443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70%</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640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61%</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274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68%</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59%</a:t>
                      </a:r>
                    </a:p>
                  </a:txBody>
                  <a:tcPr marL="7620" marR="7620" marT="7620" marB="0" anchor="b"/>
                </a:tc>
              </a:tr>
              <a:tr h="370840">
                <a:tc>
                  <a:txBody>
                    <a:bodyPr/>
                    <a:lstStyle/>
                    <a:p>
                      <a:pPr algn="l" fontAlgn="b"/>
                      <a:r>
                        <a:rPr lang="en-NZ" sz="1400" b="1" i="0" u="none" strike="noStrike">
                          <a:solidFill>
                            <a:srgbClr val="000000"/>
                          </a:solidFill>
                          <a:effectLst/>
                          <a:latin typeface="Calibri" panose="020F0502020204030204" pitchFamily="34" charset="0"/>
                        </a:rPr>
                        <a:t>Total</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5,566 </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66%</a:t>
                      </a:r>
                    </a:p>
                  </a:txBody>
                  <a:tcPr marL="7620" marR="7620" marT="7620" marB="0" anchor="b"/>
                </a:tc>
              </a:tr>
            </a:tbl>
          </a:graphicData>
        </a:graphic>
      </p:graphicFrame>
    </p:spTree>
    <p:extLst>
      <p:ext uri="{BB962C8B-B14F-4D97-AF65-F5344CB8AC3E}">
        <p14:creationId xmlns:p14="http://schemas.microsoft.com/office/powerpoint/2010/main" val="3052492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dirty="0" smtClean="0"/>
              <a:t>In the subgroup with HbA1c ≥74.9mmol/</a:t>
            </a:r>
            <a:r>
              <a:rPr lang="en-NZ" sz="2800" dirty="0" err="1" smtClean="0"/>
              <a:t>mol</a:t>
            </a:r>
            <a:r>
              <a:rPr lang="en-NZ" sz="2800" dirty="0" smtClean="0"/>
              <a:t> and 2x positive microalbuminuria</a:t>
            </a:r>
            <a:endParaRPr lang="en-NZ" sz="2800" dirty="0"/>
          </a:p>
        </p:txBody>
      </p:sp>
      <p:sp>
        <p:nvSpPr>
          <p:cNvPr id="3" name="Content Placeholder 2"/>
          <p:cNvSpPr>
            <a:spLocks noGrp="1"/>
          </p:cNvSpPr>
          <p:nvPr>
            <p:ph idx="1"/>
          </p:nvPr>
        </p:nvSpPr>
        <p:spPr/>
        <p:txBody>
          <a:bodyPr/>
          <a:lstStyle/>
          <a:p>
            <a:r>
              <a:rPr lang="en-NZ" dirty="0" smtClean="0"/>
              <a:t>Higher proportions of people </a:t>
            </a:r>
            <a:r>
              <a:rPr lang="en-NZ" dirty="0"/>
              <a:t>with HbA1c ≥</a:t>
            </a:r>
            <a:r>
              <a:rPr lang="en-NZ" dirty="0" smtClean="0"/>
              <a:t>74.9mmol/</a:t>
            </a:r>
            <a:r>
              <a:rPr lang="en-NZ" dirty="0" err="1" smtClean="0"/>
              <a:t>mol</a:t>
            </a:r>
            <a:r>
              <a:rPr lang="en-NZ" dirty="0" smtClean="0"/>
              <a:t> had microalbuminuria (75%) compared to the general diabetes group (61%)</a:t>
            </a:r>
          </a:p>
          <a:p>
            <a:r>
              <a:rPr lang="en-NZ" dirty="0" smtClean="0"/>
              <a:t>This group is at high risk for renal (and CVD) complications </a:t>
            </a:r>
          </a:p>
          <a:p>
            <a:endParaRPr lang="en-NZ" dirty="0"/>
          </a:p>
        </p:txBody>
      </p:sp>
    </p:spTree>
    <p:extLst>
      <p:ext uri="{BB962C8B-B14F-4D97-AF65-F5344CB8AC3E}">
        <p14:creationId xmlns:p14="http://schemas.microsoft.com/office/powerpoint/2010/main" val="3819629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400" dirty="0"/>
              <a:t>In the subgroup with HbA1c ≥74.9mmol/</a:t>
            </a:r>
            <a:r>
              <a:rPr lang="en-NZ" sz="2400" dirty="0" err="1"/>
              <a:t>mol</a:t>
            </a:r>
            <a:r>
              <a:rPr lang="en-NZ" sz="2400" dirty="0"/>
              <a:t> and 2x positive microalbuminuria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809773"/>
              </p:ext>
            </p:extLst>
          </p:nvPr>
        </p:nvGraphicFramePr>
        <p:xfrm>
          <a:off x="323850" y="1340768"/>
          <a:ext cx="8496300" cy="4884420"/>
        </p:xfrm>
        <a:graphic>
          <a:graphicData uri="http://schemas.openxmlformats.org/drawingml/2006/table">
            <a:tbl>
              <a:tblPr firstRow="1" bandRow="1">
                <a:tableStyleId>{5C22544A-7EE6-4342-B048-85BDC9FD1C3A}</a:tableStyleId>
              </a:tblPr>
              <a:tblGrid>
                <a:gridCol w="2124075"/>
                <a:gridCol w="2124075"/>
                <a:gridCol w="2124075"/>
                <a:gridCol w="2124075"/>
              </a:tblGrid>
              <a:tr h="370840">
                <a:tc>
                  <a:txBody>
                    <a:bodyPr/>
                    <a:lstStyle/>
                    <a:p>
                      <a:pPr algn="l" fontAlgn="b"/>
                      <a:r>
                        <a:rPr lang="en-NZ" sz="1400" b="0" i="0" u="none" strike="noStrike" dirty="0">
                          <a:solidFill>
                            <a:srgbClr val="000000"/>
                          </a:solidFill>
                          <a:effectLst/>
                          <a:latin typeface="Calibri" panose="020F0502020204030204" pitchFamily="34" charset="0"/>
                        </a:rPr>
                        <a:t>Practice name</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HbA1c ≥ 74.9 with 2x positive microalbuminuria</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One or more script in 6 months</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 or more scripts in 6 months</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277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71%</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527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82%</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74%</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218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69%</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64%</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84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62%</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294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68%</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88</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75%</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64%</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56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71%</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154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79%</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71%</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243</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76%</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57%</a:t>
                      </a:r>
                    </a:p>
                  </a:txBody>
                  <a:tcPr marL="7620" marR="7620" marT="7620" marB="0" anchor="b"/>
                </a:tc>
              </a:tr>
              <a:tr h="370840">
                <a:tc>
                  <a:txBody>
                    <a:bodyPr/>
                    <a:lstStyle/>
                    <a:p>
                      <a:pPr algn="ctr" fontAlgn="b"/>
                      <a:r>
                        <a:rPr lang="en-NZ" sz="14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114</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72%</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59%</a:t>
                      </a:r>
                    </a:p>
                  </a:txBody>
                  <a:tcPr marL="7620" marR="7620" marT="7620" marB="0" anchor="b"/>
                </a:tc>
              </a:tr>
              <a:tr h="370840">
                <a:tc>
                  <a:txBody>
                    <a:bodyPr/>
                    <a:lstStyle/>
                    <a:p>
                      <a:pPr algn="l" fontAlgn="b"/>
                      <a:r>
                        <a:rPr lang="en-NZ" sz="1400" b="0" i="0" u="none" strike="noStrike">
                          <a:solidFill>
                            <a:srgbClr val="000000"/>
                          </a:solidFill>
                          <a:effectLst/>
                          <a:latin typeface="Calibri" panose="020F0502020204030204" pitchFamily="34" charset="0"/>
                        </a:rPr>
                        <a:t>Total</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2,142</a:t>
                      </a:r>
                    </a:p>
                  </a:txBody>
                  <a:tcPr marL="7620" marR="7620" marT="7620" marB="0" anchor="b"/>
                </a:tc>
                <a:tc>
                  <a:txBody>
                    <a:bodyPr/>
                    <a:lstStyle/>
                    <a:p>
                      <a:pPr algn="ctr" fontAlgn="b"/>
                      <a:r>
                        <a:rPr lang="en-NZ" sz="1400" b="0" i="0" u="none" strike="noStrike">
                          <a:solidFill>
                            <a:srgbClr val="000000"/>
                          </a:solidFill>
                          <a:effectLst/>
                          <a:latin typeface="Calibri" panose="020F0502020204030204" pitchFamily="34" charset="0"/>
                        </a:rPr>
                        <a:t>77%</a:t>
                      </a:r>
                    </a:p>
                  </a:txBody>
                  <a:tcPr marL="7620" marR="7620" marT="7620" marB="0" anchor="b"/>
                </a:tc>
                <a:tc>
                  <a:txBody>
                    <a:bodyPr/>
                    <a:lstStyle/>
                    <a:p>
                      <a:pPr algn="ctr" fontAlgn="b"/>
                      <a:r>
                        <a:rPr lang="en-NZ" sz="1400" b="0" i="0" u="none" strike="noStrike" dirty="0">
                          <a:solidFill>
                            <a:srgbClr val="000000"/>
                          </a:solidFill>
                          <a:effectLst/>
                          <a:latin typeface="Calibri" panose="020F0502020204030204" pitchFamily="34" charset="0"/>
                        </a:rPr>
                        <a:t>68%</a:t>
                      </a:r>
                    </a:p>
                  </a:txBody>
                  <a:tcPr marL="7620" marR="7620" marT="7620" marB="0" anchor="b"/>
                </a:tc>
              </a:tr>
            </a:tbl>
          </a:graphicData>
        </a:graphic>
      </p:graphicFrame>
    </p:spTree>
    <p:extLst>
      <p:ext uri="{BB962C8B-B14F-4D97-AF65-F5344CB8AC3E}">
        <p14:creationId xmlns:p14="http://schemas.microsoft.com/office/powerpoint/2010/main" val="128214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6840538" cy="936402"/>
          </a:xfrm>
        </p:spPr>
        <p:txBody>
          <a:bodyPr>
            <a:noAutofit/>
          </a:bodyPr>
          <a:lstStyle/>
          <a:p>
            <a:r>
              <a:rPr lang="en-NZ" sz="2800" dirty="0" smtClean="0"/>
              <a:t>Linking clinical indications to pharmaceutical dispensing data from MOH</a:t>
            </a:r>
            <a:endParaRPr lang="en-NZ" sz="2800" dirty="0"/>
          </a:p>
        </p:txBody>
      </p:sp>
      <p:grpSp>
        <p:nvGrpSpPr>
          <p:cNvPr id="5" name="Group 4"/>
          <p:cNvGrpSpPr>
            <a:grpSpLocks noChangeAspect="1"/>
          </p:cNvGrpSpPr>
          <p:nvPr/>
        </p:nvGrpSpPr>
        <p:grpSpPr bwMode="auto">
          <a:xfrm>
            <a:off x="3564459" y="1772816"/>
            <a:ext cx="5255691" cy="4899053"/>
            <a:chOff x="295" y="2115"/>
            <a:chExt cx="2721" cy="2536"/>
          </a:xfrm>
        </p:grpSpPr>
        <p:sp>
          <p:nvSpPr>
            <p:cNvPr id="6" name="AutoShape 3"/>
            <p:cNvSpPr>
              <a:spLocks noChangeAspect="1" noChangeArrowheads="1" noTextEdit="1"/>
            </p:cNvSpPr>
            <p:nvPr/>
          </p:nvSpPr>
          <p:spPr bwMode="auto">
            <a:xfrm>
              <a:off x="295" y="2115"/>
              <a:ext cx="2721" cy="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2115"/>
              <a:ext cx="2725"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p:cNvSpPr>
            <a:spLocks noGrp="1"/>
          </p:cNvSpPr>
          <p:nvPr>
            <p:ph idx="1"/>
          </p:nvPr>
        </p:nvSpPr>
        <p:spPr>
          <a:xfrm>
            <a:off x="467544" y="1556792"/>
            <a:ext cx="8496300" cy="4824412"/>
          </a:xfrm>
        </p:spPr>
        <p:txBody>
          <a:bodyPr/>
          <a:lstStyle/>
          <a:p>
            <a:endParaRPr lang="en-NZ" dirty="0"/>
          </a:p>
        </p:txBody>
      </p:sp>
    </p:spTree>
    <p:extLst>
      <p:ext uri="{BB962C8B-B14F-4D97-AF65-F5344CB8AC3E}">
        <p14:creationId xmlns:p14="http://schemas.microsoft.com/office/powerpoint/2010/main" val="110735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Prescribing and dispensing is highly correlated</a:t>
            </a:r>
            <a:endParaRPr lang="en-NZ" dirty="0"/>
          </a:p>
        </p:txBody>
      </p:sp>
      <p:sp>
        <p:nvSpPr>
          <p:cNvPr id="3" name="Content Placeholder 2"/>
          <p:cNvSpPr>
            <a:spLocks noGrp="1"/>
          </p:cNvSpPr>
          <p:nvPr>
            <p:ph idx="1"/>
          </p:nvPr>
        </p:nvSpPr>
        <p:spPr/>
        <p:txBody>
          <a:bodyPr/>
          <a:lstStyle/>
          <a:p>
            <a:r>
              <a:rPr lang="en-NZ" dirty="0" smtClean="0"/>
              <a:t>South Auckland study found 93% of the long term condition meds were subsequently dispensed within 7 days.   </a:t>
            </a:r>
            <a:endParaRPr lang="en-NZ" dirty="0"/>
          </a:p>
        </p:txBody>
      </p:sp>
      <p:grpSp>
        <p:nvGrpSpPr>
          <p:cNvPr id="6" name="Group 4"/>
          <p:cNvGrpSpPr>
            <a:grpSpLocks noChangeAspect="1"/>
          </p:cNvGrpSpPr>
          <p:nvPr/>
        </p:nvGrpSpPr>
        <p:grpSpPr bwMode="auto">
          <a:xfrm>
            <a:off x="4572000" y="3309938"/>
            <a:ext cx="3914775" cy="3514725"/>
            <a:chOff x="2880" y="2085"/>
            <a:chExt cx="2466" cy="2214"/>
          </a:xfrm>
        </p:grpSpPr>
        <p:sp>
          <p:nvSpPr>
            <p:cNvPr id="7" name="AutoShape 3"/>
            <p:cNvSpPr>
              <a:spLocks noChangeAspect="1" noChangeArrowheads="1" noTextEdit="1"/>
            </p:cNvSpPr>
            <p:nvPr/>
          </p:nvSpPr>
          <p:spPr bwMode="auto">
            <a:xfrm>
              <a:off x="2880" y="2085"/>
              <a:ext cx="2466"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2085"/>
              <a:ext cx="2469" cy="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037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188640"/>
            <a:ext cx="6840539" cy="1080120"/>
          </a:xfrm>
        </p:spPr>
        <p:txBody>
          <a:bodyPr>
            <a:normAutofit/>
          </a:bodyPr>
          <a:lstStyle/>
          <a:p>
            <a:r>
              <a:rPr lang="en-NZ" sz="2400" dirty="0" smtClean="0"/>
              <a:t>Diabetes related testing coverage is high in 2014 (Auckland metro, PHO enrolled population)</a:t>
            </a:r>
            <a:endParaRPr lang="en-NZ"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53326929"/>
              </p:ext>
            </p:extLst>
          </p:nvPr>
        </p:nvGraphicFramePr>
        <p:xfrm>
          <a:off x="323849" y="1390270"/>
          <a:ext cx="8424614" cy="5608320"/>
        </p:xfrm>
        <a:graphic>
          <a:graphicData uri="http://schemas.openxmlformats.org/drawingml/2006/table">
            <a:tbl>
              <a:tblPr firstRow="1" firstCol="1" bandRow="1">
                <a:tableStyleId>{912C8C85-51F0-491E-9774-3900AFEF0FD7}</a:tableStyleId>
              </a:tblPr>
              <a:tblGrid>
                <a:gridCol w="903845"/>
                <a:gridCol w="1253309"/>
                <a:gridCol w="1253309"/>
                <a:gridCol w="1253309"/>
                <a:gridCol w="1253309"/>
                <a:gridCol w="1253309"/>
                <a:gridCol w="1254224"/>
              </a:tblGrid>
              <a:tr h="1103910">
                <a:tc>
                  <a:txBody>
                    <a:bodyPr/>
                    <a:lstStyle/>
                    <a:p>
                      <a:pPr algn="ctr">
                        <a:lnSpc>
                          <a:spcPct val="115000"/>
                        </a:lnSpc>
                        <a:spcAft>
                          <a:spcPts val="0"/>
                        </a:spcAft>
                      </a:pPr>
                      <a:r>
                        <a:rPr lang="en-NZ" sz="1600" dirty="0">
                          <a:effectLst/>
                        </a:rPr>
                        <a:t>Age</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NZ" sz="1600" dirty="0">
                          <a:effectLst/>
                        </a:rPr>
                        <a:t>Number of enrolled population</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0"/>
                        </a:spcAft>
                      </a:pPr>
                      <a:r>
                        <a:rPr lang="en-NZ" sz="1600">
                          <a:effectLst/>
                        </a:rPr>
                        <a:t>% of people who had 2 or more fasting glucose, HbA1c and/or GTT, tests in Auckland region only</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0"/>
                        </a:spcAft>
                      </a:pPr>
                      <a:r>
                        <a:rPr lang="en-NZ" sz="1600">
                          <a:effectLst/>
                        </a:rPr>
                        <a:t>% of people who had at least one test in any of 4 test category </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a:p>
                  </a:txBody>
                  <a:tcPr/>
                </a:tc>
              </a:tr>
              <a:tr h="263609">
                <a:tc>
                  <a:txBody>
                    <a:bodyPr/>
                    <a:lstStyle/>
                    <a:p>
                      <a:pPr>
                        <a:lnSpc>
                          <a:spcPct val="115000"/>
                        </a:lnSpc>
                      </a:pPr>
                      <a:endParaRPr lang="en-NZ" sz="1600" dirty="0">
                        <a:effectLst/>
                        <a:latin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Female</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Male</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Female</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Male</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Female</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Male</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0-24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256,844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261,107</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31%</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25-29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55,508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47,409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30%</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16%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60%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30-34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57,108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47,848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41%</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24%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64%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35-39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52,953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45,589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49%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83%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40-44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56,756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49,813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57%</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51%</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87%</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83%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45-49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55,303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50,790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66%</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65%</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91%</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50-54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52,925</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49,642</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75%</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75%</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dirty="0">
                          <a:effectLst/>
                        </a:rPr>
                        <a:t>55-59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44,746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42,104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82%</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82%</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96%</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60-64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37,768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35,630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86%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88%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97%</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97%</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65-69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31,705</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30,413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91%</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70-74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23,000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21,221</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92%</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75-79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16,904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14,659</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98%</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80-84</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11,951</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9,427</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93%</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85+</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13,406</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7,448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88%</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91%</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99%</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609">
                <a:tc>
                  <a:txBody>
                    <a:bodyPr/>
                    <a:lstStyle/>
                    <a:p>
                      <a:pPr>
                        <a:lnSpc>
                          <a:spcPct val="115000"/>
                        </a:lnSpc>
                        <a:spcAft>
                          <a:spcPts val="0"/>
                        </a:spcAft>
                      </a:pPr>
                      <a:r>
                        <a:rPr lang="en-NZ" sz="1600">
                          <a:effectLst/>
                        </a:rPr>
                        <a:t>Overall</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766,877</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713,100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45%</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a:effectLst/>
                        </a:rPr>
                        <a:t>40%</a:t>
                      </a:r>
                      <a:endParaRPr lang="en-NZ"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70%</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NZ" sz="1600" dirty="0">
                          <a:effectLst/>
                        </a:rPr>
                        <a:t>65%</a:t>
                      </a:r>
                      <a:endParaRPr lang="en-NZ"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4"/>
          <p:cNvSpPr>
            <a:spLocks noChangeArrowheads="1"/>
          </p:cNvSpPr>
          <p:nvPr/>
        </p:nvSpPr>
        <p:spPr bwMode="auto">
          <a:xfrm>
            <a:off x="1547664" y="22705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800" b="0" i="0" u="none" strike="noStrike" cap="none" normalizeH="0" baseline="0" smtClean="0">
                <a:ln>
                  <a:noFill/>
                </a:ln>
                <a:solidFill>
                  <a:schemeClr val="tx1"/>
                </a:solidFill>
                <a:effectLst/>
                <a:latin typeface="Arial" panose="020B0604020202020204" pitchFamily="34" charset="0"/>
              </a:rPr>
              <a:t/>
            </a:r>
            <a:br>
              <a:rPr kumimoji="0" lang="en-NZ" altLang="en-US" sz="1800" b="0" i="0" u="none" strike="noStrike" cap="none" normalizeH="0" baseline="0" smtClean="0">
                <a:ln>
                  <a:noFill/>
                </a:ln>
                <a:solidFill>
                  <a:schemeClr val="tx1"/>
                </a:solidFill>
                <a:effectLst/>
                <a:latin typeface="Arial" panose="020B0604020202020204" pitchFamily="34" charset="0"/>
              </a:rPr>
            </a:br>
            <a:endParaRPr kumimoji="0" lang="en-NZ" altLang="en-US" sz="1800" b="0" i="0" u="none" strike="noStrike" cap="none" normalizeH="0" baseline="0" smtClean="0">
              <a:ln>
                <a:noFill/>
              </a:ln>
              <a:solidFill>
                <a:schemeClr val="tx1"/>
              </a:solidFill>
              <a:effectLst/>
              <a:latin typeface="Arial" panose="020B0604020202020204" pitchFamily="34" charset="0"/>
            </a:endParaRPr>
          </a:p>
        </p:txBody>
      </p:sp>
      <p:sp>
        <p:nvSpPr>
          <p:cNvPr id="3" name="TextBox 2"/>
          <p:cNvSpPr txBox="1"/>
          <p:nvPr/>
        </p:nvSpPr>
        <p:spPr>
          <a:xfrm>
            <a:off x="1043608" y="3284984"/>
            <a:ext cx="7200800" cy="1077218"/>
          </a:xfrm>
          <a:prstGeom prst="rect">
            <a:avLst/>
          </a:prstGeom>
          <a:solidFill>
            <a:schemeClr val="accent1"/>
          </a:solidFill>
        </p:spPr>
        <p:txBody>
          <a:bodyPr wrap="square" rtlCol="0">
            <a:spAutoFit/>
          </a:bodyPr>
          <a:lstStyle/>
          <a:p>
            <a:r>
              <a:rPr lang="en-NZ" sz="3200" b="1" dirty="0" smtClean="0">
                <a:solidFill>
                  <a:srgbClr val="FF0000"/>
                </a:solidFill>
                <a:latin typeface="+mn-lt"/>
              </a:rPr>
              <a:t>Diabetes testing coverage is high among people eligible for CVD risk assessment</a:t>
            </a:r>
            <a:endParaRPr lang="en-NZ" sz="3200" b="1" dirty="0">
              <a:solidFill>
                <a:srgbClr val="FF0000"/>
              </a:solidFill>
              <a:latin typeface="+mn-lt"/>
            </a:endParaRPr>
          </a:p>
        </p:txBody>
      </p:sp>
    </p:spTree>
    <p:extLst>
      <p:ext uri="{BB962C8B-B14F-4D97-AF65-F5344CB8AC3E}">
        <p14:creationId xmlns:p14="http://schemas.microsoft.com/office/powerpoint/2010/main" val="324317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Definition of diabetes as per NZSSD guidelines</a:t>
            </a:r>
            <a:endParaRPr lang="en-NZ" dirty="0"/>
          </a:p>
        </p:txBody>
      </p:sp>
      <p:sp>
        <p:nvSpPr>
          <p:cNvPr id="3" name="Content Placeholder 2"/>
          <p:cNvSpPr>
            <a:spLocks noGrp="1"/>
          </p:cNvSpPr>
          <p:nvPr>
            <p:ph idx="1"/>
          </p:nvPr>
        </p:nvSpPr>
        <p:spPr>
          <a:xfrm>
            <a:off x="323850" y="1556792"/>
            <a:ext cx="8496300" cy="5157787"/>
          </a:xfrm>
        </p:spPr>
        <p:txBody>
          <a:bodyPr/>
          <a:lstStyle/>
          <a:p>
            <a:pPr marL="0" lvl="0" indent="0">
              <a:buNone/>
            </a:pPr>
            <a:r>
              <a:rPr lang="en-NZ" sz="2000" dirty="0" smtClean="0"/>
              <a:t>Because actual test results are available in </a:t>
            </a:r>
            <a:r>
              <a:rPr lang="en-NZ" sz="2000" dirty="0" err="1" smtClean="0"/>
              <a:t>TestSafe</a:t>
            </a:r>
            <a:r>
              <a:rPr lang="en-NZ" sz="2000" dirty="0" smtClean="0"/>
              <a:t> </a:t>
            </a:r>
          </a:p>
          <a:p>
            <a:pPr marL="0" lvl="0" indent="0">
              <a:buNone/>
            </a:pPr>
            <a:r>
              <a:rPr lang="en-NZ" sz="2000" dirty="0" smtClean="0"/>
              <a:t>Criteria:  </a:t>
            </a:r>
          </a:p>
          <a:p>
            <a:pPr lvl="0"/>
            <a:r>
              <a:rPr lang="en-NZ" sz="2000" dirty="0" smtClean="0"/>
              <a:t>2x </a:t>
            </a:r>
            <a:r>
              <a:rPr lang="en-NZ" sz="2000" dirty="0"/>
              <a:t>Fasting glucose ≥ </a:t>
            </a:r>
            <a:r>
              <a:rPr lang="en-NZ" sz="2000" dirty="0" smtClean="0"/>
              <a:t>7.0 </a:t>
            </a:r>
            <a:r>
              <a:rPr lang="en-NZ" sz="2000" dirty="0"/>
              <a:t>mmol/L on different days</a:t>
            </a:r>
          </a:p>
          <a:p>
            <a:pPr lvl="0"/>
            <a:r>
              <a:rPr lang="en-NZ" sz="2000" dirty="0"/>
              <a:t>2x HbA1c≥ </a:t>
            </a:r>
            <a:r>
              <a:rPr lang="en-NZ" sz="2000" dirty="0" smtClean="0"/>
              <a:t>50 </a:t>
            </a:r>
            <a:r>
              <a:rPr lang="en-NZ" sz="2000" dirty="0"/>
              <a:t>mmol/mol (6.7%) on different days </a:t>
            </a:r>
            <a:r>
              <a:rPr lang="en-NZ" sz="2000" dirty="0" smtClean="0"/>
              <a:t>                                                 (</a:t>
            </a:r>
            <a:r>
              <a:rPr lang="en-NZ" sz="2000" dirty="0"/>
              <a:t>Note: International definition HbA1c≥ </a:t>
            </a:r>
            <a:r>
              <a:rPr lang="en-NZ" sz="2000" dirty="0" smtClean="0"/>
              <a:t>47.5 </a:t>
            </a:r>
            <a:r>
              <a:rPr lang="en-NZ" sz="2000" dirty="0"/>
              <a:t>mmol/mol (6.5%)</a:t>
            </a:r>
          </a:p>
          <a:p>
            <a:pPr lvl="0"/>
            <a:r>
              <a:rPr lang="en-NZ" sz="2000" dirty="0"/>
              <a:t>2x Random glucose ≥ </a:t>
            </a:r>
            <a:r>
              <a:rPr lang="en-NZ" sz="2000" dirty="0" smtClean="0"/>
              <a:t>11.1 </a:t>
            </a:r>
            <a:r>
              <a:rPr lang="en-NZ" sz="2000" dirty="0"/>
              <a:t>mmol/L on different days</a:t>
            </a:r>
          </a:p>
          <a:p>
            <a:pPr lvl="0"/>
            <a:r>
              <a:rPr lang="en-NZ" sz="2000" dirty="0"/>
              <a:t>1x Glucose Tolerance test &gt;= 11.1 mmol/L</a:t>
            </a:r>
          </a:p>
          <a:p>
            <a:pPr marL="0" indent="0">
              <a:buNone/>
            </a:pPr>
            <a:r>
              <a:rPr lang="en-NZ" sz="2000" dirty="0" smtClean="0"/>
              <a:t>Or </a:t>
            </a:r>
            <a:r>
              <a:rPr lang="en-NZ" sz="2000" dirty="0"/>
              <a:t>any of the combo:</a:t>
            </a:r>
          </a:p>
          <a:p>
            <a:pPr lvl="0"/>
            <a:r>
              <a:rPr lang="en-NZ" sz="2000" dirty="0"/>
              <a:t>1x HbA1c≥ </a:t>
            </a:r>
            <a:r>
              <a:rPr lang="en-NZ" sz="2000" dirty="0" smtClean="0"/>
              <a:t>50 </a:t>
            </a:r>
            <a:r>
              <a:rPr lang="en-NZ" sz="2000" dirty="0"/>
              <a:t>mmol/mol +1x Fasting glucose ≥ </a:t>
            </a:r>
            <a:r>
              <a:rPr lang="en-NZ" sz="2000" dirty="0" smtClean="0"/>
              <a:t>7.0 </a:t>
            </a:r>
            <a:r>
              <a:rPr lang="en-NZ" sz="2000" dirty="0"/>
              <a:t>mmol/L on different days</a:t>
            </a:r>
          </a:p>
          <a:p>
            <a:pPr lvl="0"/>
            <a:r>
              <a:rPr lang="en-NZ" sz="2000" dirty="0"/>
              <a:t>1x HbA1c≥ </a:t>
            </a:r>
            <a:r>
              <a:rPr lang="en-NZ" sz="2000" dirty="0" smtClean="0"/>
              <a:t>50 </a:t>
            </a:r>
            <a:r>
              <a:rPr lang="en-NZ" sz="2000" dirty="0"/>
              <a:t>mmol/mol +1x random glucose ≥ </a:t>
            </a:r>
            <a:r>
              <a:rPr lang="en-NZ" sz="2000" dirty="0" smtClean="0"/>
              <a:t>11.1 </a:t>
            </a:r>
            <a:r>
              <a:rPr lang="en-NZ" sz="2000" dirty="0"/>
              <a:t>mmol/L on different days</a:t>
            </a:r>
          </a:p>
          <a:p>
            <a:pPr lvl="0"/>
            <a:r>
              <a:rPr lang="en-NZ" sz="2000" dirty="0"/>
              <a:t>1x Fasting glucose ≥ </a:t>
            </a:r>
            <a:r>
              <a:rPr lang="en-NZ" sz="2000" dirty="0" smtClean="0"/>
              <a:t>7.0 </a:t>
            </a:r>
            <a:r>
              <a:rPr lang="en-NZ" sz="2000" dirty="0"/>
              <a:t>mmol/L + 1x Random glucose ≥ </a:t>
            </a:r>
            <a:r>
              <a:rPr lang="en-NZ" sz="2000" dirty="0" smtClean="0"/>
              <a:t>11.1 </a:t>
            </a:r>
            <a:r>
              <a:rPr lang="en-NZ" sz="2000" dirty="0"/>
              <a:t>mmol/L diabetes on different days</a:t>
            </a:r>
          </a:p>
        </p:txBody>
      </p:sp>
    </p:spTree>
    <p:extLst>
      <p:ext uri="{BB962C8B-B14F-4D97-AF65-F5344CB8AC3E}">
        <p14:creationId xmlns:p14="http://schemas.microsoft.com/office/powerpoint/2010/main" val="1186146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Undiagnosed “diabetes”</a:t>
            </a:r>
            <a:endParaRPr lang="en-NZ" dirty="0"/>
          </a:p>
        </p:txBody>
      </p:sp>
      <p:sp>
        <p:nvSpPr>
          <p:cNvPr id="3" name="Content Placeholder 2"/>
          <p:cNvSpPr>
            <a:spLocks noGrp="1"/>
          </p:cNvSpPr>
          <p:nvPr>
            <p:ph idx="1"/>
          </p:nvPr>
        </p:nvSpPr>
        <p:spPr>
          <a:xfrm>
            <a:off x="179512" y="1700213"/>
            <a:ext cx="8712968" cy="2160835"/>
          </a:xfrm>
        </p:spPr>
        <p:txBody>
          <a:bodyPr>
            <a:normAutofit fontScale="85000" lnSpcReduction="20000"/>
          </a:bodyPr>
          <a:lstStyle/>
          <a:p>
            <a:pPr>
              <a:spcAft>
                <a:spcPts val="1200"/>
              </a:spcAft>
            </a:pPr>
            <a:r>
              <a:rPr lang="en-NZ" dirty="0" smtClean="0"/>
              <a:t>Historical claims of the proportion of diabetes that is undiagnosed are no longer valid given the high testing coverage. </a:t>
            </a:r>
          </a:p>
          <a:p>
            <a:pPr>
              <a:spcAft>
                <a:spcPts val="1200"/>
              </a:spcAft>
            </a:pPr>
            <a:r>
              <a:rPr lang="en-NZ" dirty="0" smtClean="0"/>
              <a:t>Emphasis needs to be on improving management not just about screening</a:t>
            </a:r>
          </a:p>
          <a:p>
            <a:pPr marL="0" indent="0">
              <a:buNone/>
            </a:pPr>
            <a:endParaRPr lang="en-NZ" dirty="0"/>
          </a:p>
        </p:txBody>
      </p:sp>
      <p:grpSp>
        <p:nvGrpSpPr>
          <p:cNvPr id="5" name="Group 4"/>
          <p:cNvGrpSpPr>
            <a:grpSpLocks noChangeAspect="1"/>
          </p:cNvGrpSpPr>
          <p:nvPr/>
        </p:nvGrpSpPr>
        <p:grpSpPr bwMode="auto">
          <a:xfrm>
            <a:off x="352450" y="3717032"/>
            <a:ext cx="3816351" cy="3762376"/>
            <a:chOff x="340" y="2251"/>
            <a:chExt cx="2404" cy="2370"/>
          </a:xfrm>
        </p:grpSpPr>
        <p:sp>
          <p:nvSpPr>
            <p:cNvPr id="6" name="AutoShape 3"/>
            <p:cNvSpPr>
              <a:spLocks noChangeAspect="1" noChangeArrowheads="1" noTextEdit="1"/>
            </p:cNvSpPr>
            <p:nvPr/>
          </p:nvSpPr>
          <p:spPr bwMode="auto">
            <a:xfrm>
              <a:off x="839" y="2432"/>
              <a:ext cx="183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2251"/>
              <a:ext cx="2404"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34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M Health PowerPoint template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8C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NZ"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8C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NZ"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 Health PowerPoint template 2</Template>
  <TotalTime>5705</TotalTime>
  <Words>2188</Words>
  <Application>Microsoft Office PowerPoint</Application>
  <PresentationFormat>On-screen Show (4:3)</PresentationFormat>
  <Paragraphs>663</Paragraphs>
  <Slides>42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SimSun</vt:lpstr>
      <vt:lpstr>Arial</vt:lpstr>
      <vt:lpstr>Calibri</vt:lpstr>
      <vt:lpstr>Times New Roman</vt:lpstr>
      <vt:lpstr>CM Health PowerPoint template 2</vt:lpstr>
      <vt:lpstr>Using TestSafe data to support quality improvement  Modified DCIP learning session </vt:lpstr>
      <vt:lpstr>Overview of presentation</vt:lpstr>
      <vt:lpstr>TestSafe</vt:lpstr>
      <vt:lpstr>Results previously published</vt:lpstr>
      <vt:lpstr>Linking clinical indications to pharmaceutical dispensing data from MOH</vt:lpstr>
      <vt:lpstr>Prescribing and dispensing is highly correlated</vt:lpstr>
      <vt:lpstr>Diabetes related testing coverage is high in 2014 (Auckland metro, PHO enrolled population)</vt:lpstr>
      <vt:lpstr>Definition of diabetes as per NZSSD guidelines</vt:lpstr>
      <vt:lpstr>Undiagnosed “diabetes”</vt:lpstr>
      <vt:lpstr>diabetes prevalence</vt:lpstr>
      <vt:lpstr>‘Diabetes’ prevalence, by ethnicity</vt:lpstr>
      <vt:lpstr>Diabetes prevalence, by age and ethnicity</vt:lpstr>
      <vt:lpstr>‘Diabetes’ prevalence,                                 by NZ deprivation index</vt:lpstr>
      <vt:lpstr>Age specific diabetes prevalence by NZDep</vt:lpstr>
      <vt:lpstr>People with poor glucose control (HbA1c≥74.9) by age in 2013</vt:lpstr>
      <vt:lpstr>Proportion of people with diabetes who had poor glucose control in 2013 by ethnicity</vt:lpstr>
      <vt:lpstr>Urinary albumin </vt:lpstr>
      <vt:lpstr>Urinary albumin testing by ethnicity (one or more test)</vt:lpstr>
      <vt:lpstr>Urinary albumin testing by age (two or more test)</vt:lpstr>
      <vt:lpstr>Prevalence of albuminuria/proteinuria within the group of people with laboratory evidence of diabetes</vt:lpstr>
      <vt:lpstr>% of people with diabetes who had proteinuria in 2013</vt:lpstr>
      <vt:lpstr>Albuminuria is age dependent </vt:lpstr>
      <vt:lpstr>Defining Possible treatment gaps</vt:lpstr>
      <vt:lpstr>ACE inhibitor and AIIRB use in people with diabetes and albuminuria/ proteinuria in CMDHB</vt:lpstr>
      <vt:lpstr>Chronic kidney disease</vt:lpstr>
      <vt:lpstr>Chronic kidney failure classification</vt:lpstr>
      <vt:lpstr>Estimated prevalence by eGFR status (within the subgroup of people without diabetes in 2013)</vt:lpstr>
      <vt:lpstr>Estimated prevalence by eGFR status,  (within the subgroup of people with diabetes in 2013)</vt:lpstr>
      <vt:lpstr>Practice level breakdown</vt:lpstr>
      <vt:lpstr>Purpose of practice level data</vt:lpstr>
      <vt:lpstr>Patients that we look after</vt:lpstr>
      <vt:lpstr>Local data from TestSafe</vt:lpstr>
      <vt:lpstr>A degree of renal impairment is common</vt:lpstr>
      <vt:lpstr>Number of people by stages of eGFR</vt:lpstr>
      <vt:lpstr>Do people with poor glycaemic control attend GP practices?  </vt:lpstr>
      <vt:lpstr>Proportion of people with poor diabetes control attended GP practice</vt:lpstr>
      <vt:lpstr>Of those people with high HbA1c ≥ 74.9mmol/mol ..</vt:lpstr>
      <vt:lpstr>Use of meds for people with HbA1c ≥ 74.9 in a 6 month period</vt:lpstr>
      <vt:lpstr>What about treatment of microalbuminuria?</vt:lpstr>
      <vt:lpstr>What about treatment of microalbuminuria?</vt:lpstr>
      <vt:lpstr>In the subgroup with HbA1c ≥74.9mmol/mol and 2x positive microalbuminuria</vt:lpstr>
      <vt:lpstr>In the subgroup with HbA1c ≥74.9mmol/mol and 2x positive microalbuminuria</vt:lpstr>
    </vt:vector>
  </TitlesOfParts>
  <Company>healthAlliance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prevalence update (based on Testsafe results)</dc:title>
  <dc:creator>Wing Cheuk Chan (CMDHB)</dc:creator>
  <cp:lastModifiedBy>Chan</cp:lastModifiedBy>
  <cp:revision>623</cp:revision>
  <cp:lastPrinted>2015-02-20T05:28:55Z</cp:lastPrinted>
  <dcterms:created xsi:type="dcterms:W3CDTF">2014-11-26T02:43:38Z</dcterms:created>
  <dcterms:modified xsi:type="dcterms:W3CDTF">2016-07-22T03:41:11Z</dcterms:modified>
</cp:coreProperties>
</file>