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9.xml" ContentType="application/vnd.openxmlformats-officedocument.drawingml.chart+xml"/>
  <Override PartName="/ppt/theme/themeOverride2.xml" ContentType="application/vnd.openxmlformats-officedocument.themeOverr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2" r:id="rId2"/>
    <p:sldId id="257" r:id="rId3"/>
    <p:sldId id="258" r:id="rId4"/>
    <p:sldId id="276" r:id="rId5"/>
    <p:sldId id="266" r:id="rId6"/>
    <p:sldId id="267" r:id="rId7"/>
    <p:sldId id="268" r:id="rId8"/>
    <p:sldId id="269" r:id="rId9"/>
    <p:sldId id="270" r:id="rId10"/>
    <p:sldId id="290" r:id="rId11"/>
    <p:sldId id="278" r:id="rId12"/>
    <p:sldId id="279" r:id="rId13"/>
    <p:sldId id="282" r:id="rId14"/>
    <p:sldId id="277" r:id="rId15"/>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NTDATA03\DHB$\PC%20Primary%20Care%20Data%20Analyses%20&amp;%20Reporting\All%20Localities\Diabetes%20Clinical%20Indicators%20Data\CMDHB%20Diabetes%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2.xml.rels><?xml version="1.0" encoding="UTF-8" standalone="yes"?>
<Relationships xmlns="http://schemas.openxmlformats.org/package/2006/relationships"><Relationship Id="rId1" Type="http://schemas.openxmlformats.org/officeDocument/2006/relationships/oleObject" Target="file:///D:\CMDHB%20Diabetes%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CMDHB%20Diabetes%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CMDHB%20Diabetes%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CMDHB%20Diabetes%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CMDHB%20Diabetes%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TDATA03\DHB$\PC%20Primary%20Care%20Data%20Analyses%20&amp;%20Reporting\All%20Localities\Diabetes%20Clinical%20Indicators%20Data\CMDHB%20Diabetes%20data.xlsx" TargetMode="Externa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dirty="0" smtClean="0"/>
              <a:t>People with Diabetes in CM Health practices</a:t>
            </a:r>
            <a:endParaRPr lang="en-NZ" dirty="0"/>
          </a:p>
          <a:p>
            <a:pPr>
              <a:defRPr/>
            </a:pPr>
            <a:r>
              <a:rPr lang="en-NZ" sz="1100" dirty="0"/>
              <a:t>(Type 1, Type</a:t>
            </a:r>
            <a:r>
              <a:rPr lang="en-NZ" sz="1100" baseline="0" dirty="0"/>
              <a:t> 2 or Other)</a:t>
            </a:r>
            <a:endParaRPr lang="en-NZ" sz="1100" dirty="0"/>
          </a:p>
        </c:rich>
      </c:tx>
      <c:layout/>
      <c:overlay val="0"/>
    </c:title>
    <c:autoTitleDeleted val="0"/>
    <c:plotArea>
      <c:layout/>
      <c:lineChart>
        <c:grouping val="standard"/>
        <c:varyColors val="0"/>
        <c:ser>
          <c:idx val="0"/>
          <c:order val="0"/>
          <c:tx>
            <c:strRef>
              <c:f>byUniqueNHIs!$B$23</c:f>
              <c:strCache>
                <c:ptCount val="1"/>
                <c:pt idx="0">
                  <c:v>Total</c:v>
                </c:pt>
              </c:strCache>
            </c:strRef>
          </c:tx>
          <c:spPr>
            <a:ln w="19050">
              <a:solidFill>
                <a:srgbClr val="183169"/>
              </a:solidFill>
            </a:ln>
          </c:spPr>
          <c:marker>
            <c:symbol val="diamond"/>
            <c:size val="4"/>
            <c:spPr>
              <a:solidFill>
                <a:srgbClr val="183169"/>
              </a:solidFill>
              <a:ln w="19050">
                <a:solidFill>
                  <a:srgbClr val="183169"/>
                </a:solidFill>
              </a:ln>
            </c:spPr>
          </c:marker>
          <c:cat>
            <c:numRef>
              <c:f>byUniqueNHIs!$C$22:$T$22</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byUniqueNHIs!$C$23:$T$23</c:f>
              <c:numCache>
                <c:formatCode>General</c:formatCode>
                <c:ptCount val="18"/>
                <c:pt idx="0">
                  <c:v>24748</c:v>
                </c:pt>
                <c:pt idx="1">
                  <c:v>23675</c:v>
                </c:pt>
                <c:pt idx="2">
                  <c:v>24798</c:v>
                </c:pt>
                <c:pt idx="3">
                  <c:v>24447</c:v>
                </c:pt>
                <c:pt idx="4">
                  <c:v>24513</c:v>
                </c:pt>
                <c:pt idx="5">
                  <c:v>24643</c:v>
                </c:pt>
                <c:pt idx="6">
                  <c:v>25181</c:v>
                </c:pt>
                <c:pt idx="7">
                  <c:v>25210</c:v>
                </c:pt>
                <c:pt idx="8">
                  <c:v>24737</c:v>
                </c:pt>
                <c:pt idx="9">
                  <c:v>25587</c:v>
                </c:pt>
                <c:pt idx="10">
                  <c:v>25290</c:v>
                </c:pt>
                <c:pt idx="11">
                  <c:v>25676</c:v>
                </c:pt>
                <c:pt idx="12">
                  <c:v>26708</c:v>
                </c:pt>
                <c:pt idx="13">
                  <c:v>26720</c:v>
                </c:pt>
                <c:pt idx="14">
                  <c:v>26832</c:v>
                </c:pt>
                <c:pt idx="15">
                  <c:v>27138</c:v>
                </c:pt>
                <c:pt idx="16">
                  <c:v>27471</c:v>
                </c:pt>
                <c:pt idx="17">
                  <c:v>27575</c:v>
                </c:pt>
              </c:numCache>
            </c:numRef>
          </c:val>
          <c:smooth val="0"/>
        </c:ser>
        <c:dLbls>
          <c:showLegendKey val="0"/>
          <c:showVal val="0"/>
          <c:showCatName val="0"/>
          <c:showSerName val="0"/>
          <c:showPercent val="0"/>
          <c:showBubbleSize val="0"/>
        </c:dLbls>
        <c:marker val="1"/>
        <c:smooth val="0"/>
        <c:axId val="120845824"/>
        <c:axId val="120847744"/>
      </c:lineChart>
      <c:dateAx>
        <c:axId val="120845824"/>
        <c:scaling>
          <c:orientation val="minMax"/>
        </c:scaling>
        <c:delete val="0"/>
        <c:axPos val="b"/>
        <c:numFmt formatCode="mmm\-yyyy" sourceLinked="0"/>
        <c:majorTickMark val="out"/>
        <c:minorTickMark val="none"/>
        <c:tickLblPos val="nextTo"/>
        <c:crossAx val="120847744"/>
        <c:crosses val="autoZero"/>
        <c:auto val="0"/>
        <c:lblOffset val="100"/>
        <c:baseTimeUnit val="days"/>
      </c:dateAx>
      <c:valAx>
        <c:axId val="120847744"/>
        <c:scaling>
          <c:orientation val="minMax"/>
        </c:scaling>
        <c:delete val="0"/>
        <c:axPos val="l"/>
        <c:majorGridlines>
          <c:spPr>
            <a:ln>
              <a:solidFill>
                <a:schemeClr val="bg1">
                  <a:lumMod val="85000"/>
                </a:schemeClr>
              </a:solidFill>
            </a:ln>
          </c:spPr>
        </c:majorGridlines>
        <c:numFmt formatCode="General" sourceLinked="1"/>
        <c:majorTickMark val="out"/>
        <c:minorTickMark val="none"/>
        <c:tickLblPos val="nextTo"/>
        <c:crossAx val="120845824"/>
        <c:crosses val="autoZero"/>
        <c:crossBetween val="between"/>
      </c:valAx>
    </c:plotArea>
    <c:plotVisOnly val="1"/>
    <c:dispBlanksAs val="gap"/>
    <c:showDLblsOverMax val="0"/>
  </c:chart>
  <c:spPr>
    <a:solidFill>
      <a:schemeClr val="bg1"/>
    </a:solid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dirty="0" smtClean="0"/>
              <a:t>Diabetes</a:t>
            </a:r>
            <a:r>
              <a:rPr lang="en-NZ" baseline="0" dirty="0" smtClean="0"/>
              <a:t> Care</a:t>
            </a:r>
            <a:r>
              <a:rPr lang="en-NZ" dirty="0" smtClean="0"/>
              <a:t> </a:t>
            </a:r>
            <a:r>
              <a:rPr lang="en-NZ" dirty="0" smtClean="0"/>
              <a:t>Collaborative </a:t>
            </a:r>
            <a:r>
              <a:rPr lang="en-NZ" dirty="0" smtClean="0"/>
              <a:t>Practices</a:t>
            </a:r>
          </a:p>
          <a:p>
            <a:pPr>
              <a:defRPr/>
            </a:pPr>
            <a:r>
              <a:rPr lang="en-NZ" dirty="0" smtClean="0"/>
              <a:t>HbA1c </a:t>
            </a:r>
            <a:r>
              <a:rPr lang="en-NZ" dirty="0"/>
              <a:t>Glycaemic control</a:t>
            </a:r>
          </a:p>
        </c:rich>
      </c:tx>
      <c:layout/>
      <c:overlay val="0"/>
    </c:title>
    <c:autoTitleDeleted val="0"/>
    <c:plotArea>
      <c:layout>
        <c:manualLayout>
          <c:layoutTarget val="inner"/>
          <c:xMode val="edge"/>
          <c:yMode val="edge"/>
          <c:x val="6.0467748159939903E-2"/>
          <c:y val="7.4218948437896878E-2"/>
          <c:w val="0.91564165546029208"/>
          <c:h val="0.65622018081073197"/>
        </c:manualLayout>
      </c:layout>
      <c:lineChart>
        <c:grouping val="standard"/>
        <c:varyColors val="0"/>
        <c:ser>
          <c:idx val="0"/>
          <c:order val="0"/>
          <c:tx>
            <c:strRef>
              <c:f>byDCIP!$BK$171</c:f>
              <c:strCache>
                <c:ptCount val="1"/>
                <c:pt idx="0">
                  <c:v>Bader Drive Healthcare Trust </c:v>
                </c:pt>
              </c:strCache>
            </c:strRef>
          </c:tx>
          <c:spPr>
            <a:ln w="19050"/>
          </c:spPr>
          <c:marker>
            <c:spPr>
              <a:ln w="19050"/>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byDCIP!$BL$171:$CC$171</c:f>
              <c:numCache>
                <c:formatCode>0%</c:formatCode>
                <c:ptCount val="18"/>
                <c:pt idx="0">
                  <c:v>0.50450450450450446</c:v>
                </c:pt>
                <c:pt idx="1">
                  <c:v>0.50450450450450446</c:v>
                </c:pt>
                <c:pt idx="2">
                  <c:v>0.50450450450450446</c:v>
                </c:pt>
                <c:pt idx="3">
                  <c:v>0.5023400936037441</c:v>
                </c:pt>
                <c:pt idx="4">
                  <c:v>0.5023400936037441</c:v>
                </c:pt>
                <c:pt idx="5">
                  <c:v>0.5023400936037441</c:v>
                </c:pt>
                <c:pt idx="6">
                  <c:v>0.49705014749262538</c:v>
                </c:pt>
                <c:pt idx="7">
                  <c:v>0.49705014749262538</c:v>
                </c:pt>
                <c:pt idx="8">
                  <c:v>0.49705014749262538</c:v>
                </c:pt>
                <c:pt idx="9">
                  <c:v>0.51793400286944047</c:v>
                </c:pt>
                <c:pt idx="10">
                  <c:v>0.51793400286944047</c:v>
                </c:pt>
                <c:pt idx="11">
                  <c:v>0.51793400286944047</c:v>
                </c:pt>
                <c:pt idx="12">
                  <c:v>0.50921985815602833</c:v>
                </c:pt>
                <c:pt idx="13">
                  <c:v>0.50921985815602833</c:v>
                </c:pt>
                <c:pt idx="14">
                  <c:v>0.50921985815602833</c:v>
                </c:pt>
                <c:pt idx="15">
                  <c:v>0.51299589603283169</c:v>
                </c:pt>
                <c:pt idx="16">
                  <c:v>0.51299589603283169</c:v>
                </c:pt>
                <c:pt idx="17">
                  <c:v>0.51299589603283169</c:v>
                </c:pt>
              </c:numCache>
            </c:numRef>
          </c:val>
          <c:smooth val="0"/>
        </c:ser>
        <c:ser>
          <c:idx val="1"/>
          <c:order val="1"/>
          <c:tx>
            <c:strRef>
              <c:f>byDCIP!$BK$172</c:f>
              <c:strCache>
                <c:ptCount val="1"/>
                <c:pt idx="0">
                  <c:v>ETHC - Otara Mall</c:v>
                </c:pt>
              </c:strCache>
            </c:strRef>
          </c:tx>
          <c:spPr>
            <a:ln w="19050"/>
          </c:spPr>
          <c:marker>
            <c:spPr>
              <a:ln w="19050"/>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byDCIP!$BL$172:$CC$172</c:f>
              <c:numCache>
                <c:formatCode>0%</c:formatCode>
                <c:ptCount val="18"/>
                <c:pt idx="0">
                  <c:v>0.48254620123203285</c:v>
                </c:pt>
                <c:pt idx="1">
                  <c:v>0.49691991786447637</c:v>
                </c:pt>
                <c:pt idx="2">
                  <c:v>0.48049281314168379</c:v>
                </c:pt>
                <c:pt idx="3">
                  <c:v>0.48178137651821862</c:v>
                </c:pt>
                <c:pt idx="4">
                  <c:v>0.46761133603238869</c:v>
                </c:pt>
                <c:pt idx="5">
                  <c:v>0.47368421052631576</c:v>
                </c:pt>
                <c:pt idx="6">
                  <c:v>0.48717948717948717</c:v>
                </c:pt>
                <c:pt idx="7">
                  <c:v>0.47928994082840237</c:v>
                </c:pt>
                <c:pt idx="8">
                  <c:v>0.4911242603550296</c:v>
                </c:pt>
                <c:pt idx="9">
                  <c:v>0.49806201550387597</c:v>
                </c:pt>
                <c:pt idx="10">
                  <c:v>0.5</c:v>
                </c:pt>
                <c:pt idx="11">
                  <c:v>0.49806201550387597</c:v>
                </c:pt>
                <c:pt idx="12">
                  <c:v>0.48461538461538461</c:v>
                </c:pt>
                <c:pt idx="13">
                  <c:v>0.46730769230769231</c:v>
                </c:pt>
                <c:pt idx="14">
                  <c:v>0.45</c:v>
                </c:pt>
                <c:pt idx="15">
                  <c:v>0.45368620037807184</c:v>
                </c:pt>
                <c:pt idx="16">
                  <c:v>0.45557655954631382</c:v>
                </c:pt>
                <c:pt idx="17">
                  <c:v>0.47069943289224953</c:v>
                </c:pt>
              </c:numCache>
            </c:numRef>
          </c:val>
          <c:smooth val="0"/>
        </c:ser>
        <c:ser>
          <c:idx val="2"/>
          <c:order val="2"/>
          <c:tx>
            <c:strRef>
              <c:f>byDCIP!$BK$173</c:f>
              <c:strCache>
                <c:ptCount val="1"/>
                <c:pt idx="0">
                  <c:v>Mangere East Medical Centre</c:v>
                </c:pt>
              </c:strCache>
            </c:strRef>
          </c:tx>
          <c:spPr>
            <a:ln w="19050"/>
          </c:spPr>
          <c:marker>
            <c:spPr>
              <a:ln w="19050"/>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byDCIP!$BL$173:$CC$173</c:f>
              <c:numCache>
                <c:formatCode>0%</c:formatCode>
                <c:ptCount val="18"/>
                <c:pt idx="0">
                  <c:v>0.50265957446808507</c:v>
                </c:pt>
                <c:pt idx="1">
                  <c:v>0.49340369393139843</c:v>
                </c:pt>
                <c:pt idx="2">
                  <c:v>0.49336870026525198</c:v>
                </c:pt>
                <c:pt idx="3">
                  <c:v>0.48806366047745359</c:v>
                </c:pt>
                <c:pt idx="4">
                  <c:v>0.48548812664907653</c:v>
                </c:pt>
                <c:pt idx="5">
                  <c:v>0.49336870026525198</c:v>
                </c:pt>
                <c:pt idx="6">
                  <c:v>0.49470899470899471</c:v>
                </c:pt>
                <c:pt idx="7">
                  <c:v>0.51978891820580475</c:v>
                </c:pt>
                <c:pt idx="8">
                  <c:v>0.53703703703703709</c:v>
                </c:pt>
                <c:pt idx="9">
                  <c:v>0.55408970976253302</c:v>
                </c:pt>
                <c:pt idx="10">
                  <c:v>0.55672823218997358</c:v>
                </c:pt>
                <c:pt idx="11">
                  <c:v>0.55555555555555558</c:v>
                </c:pt>
                <c:pt idx="12">
                  <c:v>0.56613756613756616</c:v>
                </c:pt>
                <c:pt idx="13">
                  <c:v>0.37467018469656993</c:v>
                </c:pt>
                <c:pt idx="14">
                  <c:v>0.53439153439153442</c:v>
                </c:pt>
                <c:pt idx="15">
                  <c:v>0.52368421052631575</c:v>
                </c:pt>
                <c:pt idx="16">
                  <c:v>0.37402597402597404</c:v>
                </c:pt>
                <c:pt idx="17">
                  <c:v>0.54025974025974022</c:v>
                </c:pt>
              </c:numCache>
            </c:numRef>
          </c:val>
          <c:smooth val="0"/>
        </c:ser>
        <c:ser>
          <c:idx val="3"/>
          <c:order val="3"/>
          <c:tx>
            <c:strRef>
              <c:f>byDCIP!$BK$174</c:f>
              <c:strCache>
                <c:ptCount val="1"/>
                <c:pt idx="0">
                  <c:v>Mangere Family Doctors </c:v>
                </c:pt>
              </c:strCache>
            </c:strRef>
          </c:tx>
          <c:spPr>
            <a:ln w="19050"/>
          </c:spPr>
          <c:marker>
            <c:spPr>
              <a:ln w="19050"/>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byDCIP!$BL$174:$CC$174</c:f>
              <c:numCache>
                <c:formatCode>0%</c:formatCode>
                <c:ptCount val="18"/>
                <c:pt idx="0">
                  <c:v>0.51948051948051943</c:v>
                </c:pt>
                <c:pt idx="1">
                  <c:v>0.51948051948051943</c:v>
                </c:pt>
                <c:pt idx="2">
                  <c:v>0.51948051948051943</c:v>
                </c:pt>
                <c:pt idx="3">
                  <c:v>0.51519756838905773</c:v>
                </c:pt>
                <c:pt idx="4">
                  <c:v>0.51519756838905773</c:v>
                </c:pt>
                <c:pt idx="5">
                  <c:v>0.51519756838905773</c:v>
                </c:pt>
                <c:pt idx="6">
                  <c:v>0.55769230769230771</c:v>
                </c:pt>
                <c:pt idx="7">
                  <c:v>0.55769230769230771</c:v>
                </c:pt>
                <c:pt idx="8">
                  <c:v>0.55769230769230771</c:v>
                </c:pt>
                <c:pt idx="9">
                  <c:v>0.57029177718832891</c:v>
                </c:pt>
                <c:pt idx="10">
                  <c:v>0.57029177718832891</c:v>
                </c:pt>
                <c:pt idx="11">
                  <c:v>0.57029177718832891</c:v>
                </c:pt>
                <c:pt idx="12">
                  <c:v>0.56704980842911878</c:v>
                </c:pt>
                <c:pt idx="13">
                  <c:v>0.56704980842911878</c:v>
                </c:pt>
                <c:pt idx="14">
                  <c:v>0.56704980842911878</c:v>
                </c:pt>
                <c:pt idx="15">
                  <c:v>0.54353233830845771</c:v>
                </c:pt>
                <c:pt idx="16">
                  <c:v>0.54353233830845771</c:v>
                </c:pt>
                <c:pt idx="17">
                  <c:v>0.54353233830845771</c:v>
                </c:pt>
              </c:numCache>
            </c:numRef>
          </c:val>
          <c:smooth val="0"/>
        </c:ser>
        <c:ser>
          <c:idx val="4"/>
          <c:order val="4"/>
          <c:tx>
            <c:strRef>
              <c:f>byDCIP!$BK$175</c:f>
              <c:strCache>
                <c:ptCount val="1"/>
                <c:pt idx="0">
                  <c:v>Manukau Medical Associates</c:v>
                </c:pt>
              </c:strCache>
            </c:strRef>
          </c:tx>
          <c:spPr>
            <a:ln w="19050"/>
          </c:spPr>
          <c:marker>
            <c:symbol val="none"/>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byDCIP!$BL$175:$CC$175</c:f>
              <c:numCache>
                <c:formatCode>0%</c:formatCode>
                <c:ptCount val="18"/>
                <c:pt idx="0">
                  <c:v>0.70796460176991149</c:v>
                </c:pt>
                <c:pt idx="1">
                  <c:v>0.71150442477876108</c:v>
                </c:pt>
                <c:pt idx="2">
                  <c:v>0.69230769230769229</c:v>
                </c:pt>
                <c:pt idx="3">
                  <c:v>0.68695652173913047</c:v>
                </c:pt>
                <c:pt idx="4">
                  <c:v>0.68502581755593805</c:v>
                </c:pt>
                <c:pt idx="5">
                  <c:v>0.69453924914675769</c:v>
                </c:pt>
                <c:pt idx="6">
                  <c:v>0.69112627986348119</c:v>
                </c:pt>
                <c:pt idx="7">
                  <c:v>0.6991452991452991</c:v>
                </c:pt>
                <c:pt idx="8">
                  <c:v>0.706984667802385</c:v>
                </c:pt>
                <c:pt idx="9">
                  <c:v>0.70477815699658708</c:v>
                </c:pt>
                <c:pt idx="10">
                  <c:v>0.70598290598290603</c:v>
                </c:pt>
                <c:pt idx="11">
                  <c:v>0.70819112627986347</c:v>
                </c:pt>
                <c:pt idx="12">
                  <c:v>0.71600688468158347</c:v>
                </c:pt>
                <c:pt idx="13">
                  <c:v>0.72758620689655173</c:v>
                </c:pt>
                <c:pt idx="14">
                  <c:v>0.717206132879046</c:v>
                </c:pt>
                <c:pt idx="15">
                  <c:v>0.71134020618556704</c:v>
                </c:pt>
                <c:pt idx="16">
                  <c:v>0.69775474956822103</c:v>
                </c:pt>
                <c:pt idx="17">
                  <c:v>0.70918367346938771</c:v>
                </c:pt>
              </c:numCache>
            </c:numRef>
          </c:val>
          <c:smooth val="0"/>
        </c:ser>
        <c:ser>
          <c:idx val="5"/>
          <c:order val="5"/>
          <c:tx>
            <c:strRef>
              <c:f>byDCIP!$BK$176</c:f>
              <c:strCache>
                <c:ptCount val="1"/>
                <c:pt idx="0">
                  <c:v>Manurewa Family Doctors Ltd</c:v>
                </c:pt>
              </c:strCache>
            </c:strRef>
          </c:tx>
          <c:spPr>
            <a:ln w="19050">
              <a:solidFill>
                <a:srgbClr val="A10863"/>
              </a:solidFill>
            </a:ln>
          </c:spPr>
          <c:marker>
            <c:symbol val="none"/>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byDCIP!$BL$176:$CC$176</c:f>
              <c:numCache>
                <c:formatCode>0%</c:formatCode>
                <c:ptCount val="18"/>
                <c:pt idx="0">
                  <c:v>0.61168384879725091</c:v>
                </c:pt>
                <c:pt idx="1">
                  <c:v>0.60689655172413792</c:v>
                </c:pt>
                <c:pt idx="2">
                  <c:v>0.6283783783783784</c:v>
                </c:pt>
                <c:pt idx="3">
                  <c:v>0.62671232876712324</c:v>
                </c:pt>
                <c:pt idx="4">
                  <c:v>0.59726962457337884</c:v>
                </c:pt>
                <c:pt idx="5">
                  <c:v>0.60402684563758391</c:v>
                </c:pt>
                <c:pt idx="6">
                  <c:v>0.59395973154362414</c:v>
                </c:pt>
                <c:pt idx="7">
                  <c:v>0.60535117056856191</c:v>
                </c:pt>
                <c:pt idx="8">
                  <c:v>0.62080536912751683</c:v>
                </c:pt>
                <c:pt idx="9">
                  <c:v>0.62416107382550334</c:v>
                </c:pt>
                <c:pt idx="10">
                  <c:v>0.62207357859531776</c:v>
                </c:pt>
                <c:pt idx="11">
                  <c:v>0.62903225806451613</c:v>
                </c:pt>
                <c:pt idx="12">
                  <c:v>0.64401294498381878</c:v>
                </c:pt>
                <c:pt idx="13">
                  <c:v>0.64516129032258063</c:v>
                </c:pt>
                <c:pt idx="14">
                  <c:v>0.65325077399380804</c:v>
                </c:pt>
                <c:pt idx="15">
                  <c:v>0.63354037267080743</c:v>
                </c:pt>
                <c:pt idx="16">
                  <c:v>0.64417177914110424</c:v>
                </c:pt>
                <c:pt idx="17">
                  <c:v>0.65030674846625769</c:v>
                </c:pt>
              </c:numCache>
            </c:numRef>
          </c:val>
          <c:smooth val="0"/>
        </c:ser>
        <c:ser>
          <c:idx val="6"/>
          <c:order val="6"/>
          <c:tx>
            <c:strRef>
              <c:f>byDCIP!$BK$177</c:f>
              <c:strCache>
                <c:ptCount val="1"/>
                <c:pt idx="0">
                  <c:v>Otara Family &amp; Christian Health Centre</c:v>
                </c:pt>
              </c:strCache>
            </c:strRef>
          </c:tx>
          <c:spPr>
            <a:ln w="19050"/>
          </c:spPr>
          <c:marker>
            <c:spPr>
              <a:ln w="19050"/>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byDCIP!$BL$177:$CC$177</c:f>
              <c:numCache>
                <c:formatCode>0%</c:formatCode>
                <c:ptCount val="18"/>
                <c:pt idx="0">
                  <c:v>0.50952380952380949</c:v>
                </c:pt>
                <c:pt idx="1">
                  <c:v>0</c:v>
                </c:pt>
                <c:pt idx="2">
                  <c:v>0.50118764845605701</c:v>
                </c:pt>
                <c:pt idx="3">
                  <c:v>0.49823321554770317</c:v>
                </c:pt>
                <c:pt idx="4">
                  <c:v>0.49476135040745051</c:v>
                </c:pt>
                <c:pt idx="5">
                  <c:v>0.50056753688989786</c:v>
                </c:pt>
                <c:pt idx="6">
                  <c:v>0.5</c:v>
                </c:pt>
                <c:pt idx="7">
                  <c:v>0.50618672665916764</c:v>
                </c:pt>
                <c:pt idx="8">
                  <c:v>0.5168539325842697</c:v>
                </c:pt>
                <c:pt idx="9">
                  <c:v>0.52987598647125145</c:v>
                </c:pt>
                <c:pt idx="10">
                  <c:v>0.53423120089786758</c:v>
                </c:pt>
                <c:pt idx="11">
                  <c:v>0.54932735426008972</c:v>
                </c:pt>
                <c:pt idx="12">
                  <c:v>0.55195530726256981</c:v>
                </c:pt>
                <c:pt idx="13">
                  <c:v>0.55345211581291764</c:v>
                </c:pt>
                <c:pt idx="14">
                  <c:v>0.55951056729699666</c:v>
                </c:pt>
                <c:pt idx="15">
                  <c:v>0.56159822419533856</c:v>
                </c:pt>
                <c:pt idx="16">
                  <c:v>0.56146179401993357</c:v>
                </c:pt>
                <c:pt idx="17">
                  <c:v>0.5623608017817372</c:v>
                </c:pt>
              </c:numCache>
            </c:numRef>
          </c:val>
          <c:smooth val="0"/>
        </c:ser>
        <c:ser>
          <c:idx val="7"/>
          <c:order val="7"/>
          <c:tx>
            <c:strRef>
              <c:f>byDCIP!$BK$178</c:f>
              <c:strCache>
                <c:ptCount val="1"/>
                <c:pt idx="0">
                  <c:v>South Seas Healthcare Trust</c:v>
                </c:pt>
              </c:strCache>
            </c:strRef>
          </c:tx>
          <c:spPr>
            <a:ln w="19050">
              <a:solidFill>
                <a:srgbClr val="4BAD31"/>
              </a:solidFill>
            </a:ln>
          </c:spPr>
          <c:marker>
            <c:spPr>
              <a:ln w="19050">
                <a:solidFill>
                  <a:srgbClr val="4BAD31"/>
                </a:solidFill>
              </a:ln>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byDCIP!$BL$178:$CC$178</c:f>
              <c:numCache>
                <c:formatCode>0%</c:formatCode>
                <c:ptCount val="18"/>
                <c:pt idx="0">
                  <c:v>0.63288718929254306</c:v>
                </c:pt>
                <c:pt idx="1">
                  <c:v>0.63288718929254306</c:v>
                </c:pt>
                <c:pt idx="2">
                  <c:v>0.63288718929254306</c:v>
                </c:pt>
                <c:pt idx="3">
                  <c:v>0.64335664335664333</c:v>
                </c:pt>
                <c:pt idx="4">
                  <c:v>0.64335664335664333</c:v>
                </c:pt>
                <c:pt idx="5">
                  <c:v>0.64335664335664333</c:v>
                </c:pt>
                <c:pt idx="6">
                  <c:v>0.64</c:v>
                </c:pt>
                <c:pt idx="7">
                  <c:v>0.64</c:v>
                </c:pt>
                <c:pt idx="8">
                  <c:v>0.64</c:v>
                </c:pt>
                <c:pt idx="9">
                  <c:v>0.65913757700205344</c:v>
                </c:pt>
                <c:pt idx="10">
                  <c:v>0.65913757700205344</c:v>
                </c:pt>
                <c:pt idx="11">
                  <c:v>0.65913757700205344</c:v>
                </c:pt>
                <c:pt idx="12">
                  <c:v>0.64777327935222673</c:v>
                </c:pt>
                <c:pt idx="13">
                  <c:v>0.64777327935222673</c:v>
                </c:pt>
                <c:pt idx="14">
                  <c:v>0.64777327935222673</c:v>
                </c:pt>
                <c:pt idx="15">
                  <c:v>0.62327416173570016</c:v>
                </c:pt>
                <c:pt idx="16">
                  <c:v>0.62327416173570016</c:v>
                </c:pt>
                <c:pt idx="17">
                  <c:v>0.62327416173570016</c:v>
                </c:pt>
              </c:numCache>
            </c:numRef>
          </c:val>
          <c:smooth val="0"/>
        </c:ser>
        <c:ser>
          <c:idx val="8"/>
          <c:order val="8"/>
          <c:tx>
            <c:strRef>
              <c:f>byDCIP!$BK$179</c:f>
              <c:strCache>
                <c:ptCount val="1"/>
                <c:pt idx="0">
                  <c:v>Turuki Health Centre</c:v>
                </c:pt>
              </c:strCache>
            </c:strRef>
          </c:tx>
          <c:spPr>
            <a:ln w="19050">
              <a:solidFill>
                <a:srgbClr val="00B0F0"/>
              </a:solidFill>
            </a:ln>
          </c:spPr>
          <c:marker>
            <c:spPr>
              <a:ln w="19050">
                <a:solidFill>
                  <a:srgbClr val="00B0F0"/>
                </a:solidFill>
              </a:ln>
            </c:spPr>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byDCIP!$BL$179:$CC$179</c:f>
              <c:numCache>
                <c:formatCode>0%</c:formatCode>
                <c:ptCount val="18"/>
                <c:pt idx="0">
                  <c:v>0.56441717791411039</c:v>
                </c:pt>
                <c:pt idx="1">
                  <c:v>0.54347826086956519</c:v>
                </c:pt>
                <c:pt idx="2">
                  <c:v>0.5357142857142857</c:v>
                </c:pt>
                <c:pt idx="3">
                  <c:v>0.53869047619047616</c:v>
                </c:pt>
                <c:pt idx="4">
                  <c:v>0.52662721893491127</c:v>
                </c:pt>
                <c:pt idx="5">
                  <c:v>0.5292397660818714</c:v>
                </c:pt>
                <c:pt idx="6">
                  <c:v>0.54107648725212465</c:v>
                </c:pt>
                <c:pt idx="7">
                  <c:v>0.55182072829131656</c:v>
                </c:pt>
                <c:pt idx="8">
                  <c:v>0.55978260869565222</c:v>
                </c:pt>
                <c:pt idx="9">
                  <c:v>0.56521739130434778</c:v>
                </c:pt>
                <c:pt idx="10">
                  <c:v>0.58743169398907102</c:v>
                </c:pt>
                <c:pt idx="11">
                  <c:v>0.61333333333333329</c:v>
                </c:pt>
                <c:pt idx="12">
                  <c:v>0.60106382978723405</c:v>
                </c:pt>
                <c:pt idx="13">
                  <c:v>0.59523809523809523</c:v>
                </c:pt>
                <c:pt idx="14">
                  <c:v>0.61306532663316582</c:v>
                </c:pt>
                <c:pt idx="15">
                  <c:v>0.60759493670886078</c:v>
                </c:pt>
                <c:pt idx="16">
                  <c:v>0.60201511335012592</c:v>
                </c:pt>
                <c:pt idx="17">
                  <c:v>0.58823529411764708</c:v>
                </c:pt>
              </c:numCache>
            </c:numRef>
          </c:val>
          <c:smooth val="0"/>
        </c:ser>
        <c:ser>
          <c:idx val="9"/>
          <c:order val="9"/>
          <c:tx>
            <c:strRef>
              <c:f>byDCIP!$BK$180</c:f>
              <c:strCache>
                <c:ptCount val="1"/>
                <c:pt idx="0">
                  <c:v>Mod DCIP</c:v>
                </c:pt>
              </c:strCache>
            </c:strRef>
          </c:tx>
          <c:spPr>
            <a:ln w="28575">
              <a:solidFill>
                <a:srgbClr val="EC6B10"/>
              </a:solidFill>
            </a:ln>
          </c:spPr>
          <c:marker>
            <c:symbol val="none"/>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byDCIP!$BL$180:$CC$180</c:f>
              <c:numCache>
                <c:formatCode>0%</c:formatCode>
                <c:ptCount val="18"/>
                <c:pt idx="0">
                  <c:v>0.5518680445151033</c:v>
                </c:pt>
                <c:pt idx="1">
                  <c:v>0.55966587112171839</c:v>
                </c:pt>
                <c:pt idx="2">
                  <c:v>0.5471623492189045</c:v>
                </c:pt>
                <c:pt idx="3">
                  <c:v>0.54633412169425932</c:v>
                </c:pt>
                <c:pt idx="4">
                  <c:v>0.54109589041095896</c:v>
                </c:pt>
                <c:pt idx="5">
                  <c:v>0.54526136846578832</c:v>
                </c:pt>
                <c:pt idx="6">
                  <c:v>0.55171001433544953</c:v>
                </c:pt>
                <c:pt idx="7">
                  <c:v>0.55625893404124971</c:v>
                </c:pt>
                <c:pt idx="8">
                  <c:v>0.56325117131798741</c:v>
                </c:pt>
                <c:pt idx="9">
                  <c:v>0.57441673370876911</c:v>
                </c:pt>
                <c:pt idx="10">
                  <c:v>0.57720144752714109</c:v>
                </c:pt>
                <c:pt idx="11">
                  <c:v>0.58238238238238238</c:v>
                </c:pt>
                <c:pt idx="12">
                  <c:v>0.58004364213449711</c:v>
                </c:pt>
                <c:pt idx="13">
                  <c:v>0.56508817119080645</c:v>
                </c:pt>
                <c:pt idx="14">
                  <c:v>0.57755061922547668</c:v>
                </c:pt>
                <c:pt idx="15">
                  <c:v>0.569015725101922</c:v>
                </c:pt>
                <c:pt idx="16">
                  <c:v>0.55667506297229219</c:v>
                </c:pt>
                <c:pt idx="17">
                  <c:v>0.57167697063369394</c:v>
                </c:pt>
              </c:numCache>
            </c:numRef>
          </c:val>
          <c:smooth val="0"/>
        </c:ser>
        <c:ser>
          <c:idx val="10"/>
          <c:order val="10"/>
          <c:tx>
            <c:strRef>
              <c:f>byDCIP!$BK$181</c:f>
              <c:strCache>
                <c:ptCount val="1"/>
                <c:pt idx="0">
                  <c:v>CM Health</c:v>
                </c:pt>
              </c:strCache>
            </c:strRef>
          </c:tx>
          <c:spPr>
            <a:ln>
              <a:solidFill>
                <a:srgbClr val="183169"/>
              </a:solidFill>
            </a:ln>
          </c:spPr>
          <c:marker>
            <c:symbol val="none"/>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byDCIP!$BL$181:$CC$181</c:f>
              <c:numCache>
                <c:formatCode>0%</c:formatCode>
                <c:ptCount val="18"/>
                <c:pt idx="0">
                  <c:v>0.59292075816396439</c:v>
                </c:pt>
                <c:pt idx="1">
                  <c:v>0.59191861298180259</c:v>
                </c:pt>
                <c:pt idx="2">
                  <c:v>0.58584062727935815</c:v>
                </c:pt>
                <c:pt idx="3">
                  <c:v>0.58320214834706918</c:v>
                </c:pt>
                <c:pt idx="4">
                  <c:v>0.57361367837338262</c:v>
                </c:pt>
                <c:pt idx="5">
                  <c:v>0.57758977424249391</c:v>
                </c:pt>
                <c:pt idx="6">
                  <c:v>0.58427873189543067</c:v>
                </c:pt>
                <c:pt idx="7">
                  <c:v>0.58898646832153423</c:v>
                </c:pt>
                <c:pt idx="8">
                  <c:v>0.59464391623705459</c:v>
                </c:pt>
                <c:pt idx="9">
                  <c:v>0.60148252735615959</c:v>
                </c:pt>
                <c:pt idx="10">
                  <c:v>0.60355135183367536</c:v>
                </c:pt>
                <c:pt idx="11">
                  <c:v>0.61057311383044277</c:v>
                </c:pt>
                <c:pt idx="12">
                  <c:v>0.60458428486847671</c:v>
                </c:pt>
                <c:pt idx="13">
                  <c:v>0.60076978386837543</c:v>
                </c:pt>
                <c:pt idx="14">
                  <c:v>0.60138918122500529</c:v>
                </c:pt>
                <c:pt idx="15">
                  <c:v>0.59481253637043807</c:v>
                </c:pt>
                <c:pt idx="16">
                  <c:v>0.58882227332457293</c:v>
                </c:pt>
                <c:pt idx="17">
                  <c:v>0.59746959832944357</c:v>
                </c:pt>
              </c:numCache>
            </c:numRef>
          </c:val>
          <c:smooth val="0"/>
        </c:ser>
        <c:ser>
          <c:idx val="11"/>
          <c:order val="11"/>
          <c:tx>
            <c:strRef>
              <c:f>byDCIP!$BK$182</c:f>
              <c:strCache>
                <c:ptCount val="1"/>
                <c:pt idx="0">
                  <c:v>Target</c:v>
                </c:pt>
              </c:strCache>
            </c:strRef>
          </c:tx>
          <c:spPr>
            <a:ln>
              <a:solidFill>
                <a:srgbClr val="E2161A"/>
              </a:solidFill>
            </a:ln>
          </c:spPr>
          <c:marker>
            <c:symbol val="none"/>
          </c:marker>
          <c:cat>
            <c:numRef>
              <c:f>byDCIP!$BL$170:$CC$170</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byDCIP!$BL$182:$CC$182</c:f>
              <c:numCache>
                <c:formatCode>0%</c:formatCode>
                <c:ptCount val="18"/>
                <c:pt idx="0">
                  <c:v>0.8</c:v>
                </c:pt>
                <c:pt idx="1">
                  <c:v>0.8</c:v>
                </c:pt>
                <c:pt idx="2">
                  <c:v>0.8</c:v>
                </c:pt>
                <c:pt idx="3">
                  <c:v>0.8</c:v>
                </c:pt>
                <c:pt idx="4">
                  <c:v>0.8</c:v>
                </c:pt>
                <c:pt idx="5">
                  <c:v>0.8</c:v>
                </c:pt>
                <c:pt idx="6">
                  <c:v>0.8</c:v>
                </c:pt>
                <c:pt idx="7">
                  <c:v>0.8</c:v>
                </c:pt>
                <c:pt idx="8">
                  <c:v>0.8</c:v>
                </c:pt>
                <c:pt idx="9">
                  <c:v>0.8</c:v>
                </c:pt>
                <c:pt idx="10">
                  <c:v>0.8</c:v>
                </c:pt>
                <c:pt idx="11">
                  <c:v>0.8</c:v>
                </c:pt>
                <c:pt idx="12">
                  <c:v>0.8</c:v>
                </c:pt>
                <c:pt idx="13">
                  <c:v>0.8</c:v>
                </c:pt>
                <c:pt idx="14">
                  <c:v>0.8</c:v>
                </c:pt>
                <c:pt idx="15">
                  <c:v>0.8</c:v>
                </c:pt>
                <c:pt idx="16">
                  <c:v>0.8</c:v>
                </c:pt>
                <c:pt idx="17">
                  <c:v>0.8</c:v>
                </c:pt>
              </c:numCache>
            </c:numRef>
          </c:val>
          <c:smooth val="0"/>
        </c:ser>
        <c:dLbls>
          <c:showLegendKey val="0"/>
          <c:showVal val="0"/>
          <c:showCatName val="0"/>
          <c:showSerName val="0"/>
          <c:showPercent val="0"/>
          <c:showBubbleSize val="0"/>
        </c:dLbls>
        <c:marker val="1"/>
        <c:smooth val="0"/>
        <c:axId val="158491008"/>
        <c:axId val="158492928"/>
      </c:lineChart>
      <c:dateAx>
        <c:axId val="158491008"/>
        <c:scaling>
          <c:orientation val="minMax"/>
        </c:scaling>
        <c:delete val="0"/>
        <c:axPos val="b"/>
        <c:numFmt formatCode="mmm\-yyyy" sourceLinked="0"/>
        <c:majorTickMark val="out"/>
        <c:minorTickMark val="none"/>
        <c:tickLblPos val="nextTo"/>
        <c:crossAx val="158492928"/>
        <c:crosses val="autoZero"/>
        <c:auto val="0"/>
        <c:lblOffset val="100"/>
        <c:baseTimeUnit val="days"/>
      </c:dateAx>
      <c:valAx>
        <c:axId val="158492928"/>
        <c:scaling>
          <c:orientation val="minMax"/>
          <c:max val="0.85000000000000009"/>
          <c:min val="0.35000000000000003"/>
        </c:scaling>
        <c:delete val="0"/>
        <c:axPos val="l"/>
        <c:majorGridlines>
          <c:spPr>
            <a:ln>
              <a:solidFill>
                <a:schemeClr val="bg1">
                  <a:lumMod val="85000"/>
                </a:schemeClr>
              </a:solidFill>
            </a:ln>
          </c:spPr>
        </c:majorGridlines>
        <c:numFmt formatCode="0%" sourceLinked="1"/>
        <c:majorTickMark val="out"/>
        <c:minorTickMark val="none"/>
        <c:tickLblPos val="nextTo"/>
        <c:crossAx val="158491008"/>
        <c:crosses val="autoZero"/>
        <c:crossBetween val="between"/>
      </c:valAx>
    </c:plotArea>
    <c:legend>
      <c:legendPos val="b"/>
      <c:layout>
        <c:manualLayout>
          <c:xMode val="edge"/>
          <c:yMode val="edge"/>
          <c:x val="1.0209645669291339E-2"/>
          <c:y val="0.83530431612715073"/>
          <c:w val="0.97781692615066418"/>
          <c:h val="0.16229010422933127"/>
        </c:manualLayout>
      </c:layout>
      <c:overlay val="0"/>
    </c:legend>
    <c:plotVisOnly val="1"/>
    <c:dispBlanksAs val="gap"/>
    <c:showDLblsOverMax val="0"/>
  </c:chart>
  <c:spPr>
    <a:solidFill>
      <a:schemeClr val="bg1"/>
    </a:solid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a:t>HbA1c Glycaemic control</a:t>
            </a:r>
          </a:p>
        </c:rich>
      </c:tx>
      <c:layout/>
      <c:overlay val="0"/>
    </c:title>
    <c:autoTitleDeleted val="0"/>
    <c:plotArea>
      <c:layout/>
      <c:lineChart>
        <c:grouping val="standard"/>
        <c:varyColors val="0"/>
        <c:ser>
          <c:idx val="0"/>
          <c:order val="0"/>
          <c:tx>
            <c:strRef>
              <c:f>byLocality!$BJ$80</c:f>
              <c:strCache>
                <c:ptCount val="1"/>
                <c:pt idx="0">
                  <c:v>Eastern</c:v>
                </c:pt>
              </c:strCache>
            </c:strRef>
          </c:tx>
          <c:spPr>
            <a:ln w="19050">
              <a:solidFill>
                <a:srgbClr val="EC6B10"/>
              </a:solidFill>
            </a:ln>
          </c:spPr>
          <c:marker>
            <c:symbol val="diamond"/>
            <c:size val="4"/>
            <c:spPr>
              <a:solidFill>
                <a:srgbClr val="EC6B10"/>
              </a:solidFill>
              <a:ln w="19050">
                <a:solidFill>
                  <a:srgbClr val="EC6B10"/>
                </a:solidFill>
              </a:ln>
            </c:spPr>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byLocality!$BK$80:$CB$80</c:f>
              <c:numCache>
                <c:formatCode>0%</c:formatCode>
                <c:ptCount val="18"/>
                <c:pt idx="0">
                  <c:v>0.62193056731583407</c:v>
                </c:pt>
                <c:pt idx="1">
                  <c:v>0.60973451327433625</c:v>
                </c:pt>
                <c:pt idx="2">
                  <c:v>0.61275139067180151</c:v>
                </c:pt>
                <c:pt idx="3">
                  <c:v>0.6132075471698113</c:v>
                </c:pt>
                <c:pt idx="4">
                  <c:v>0.60750853242320824</c:v>
                </c:pt>
                <c:pt idx="5">
                  <c:v>0.60958033064857986</c:v>
                </c:pt>
                <c:pt idx="6">
                  <c:v>0.61351351351351346</c:v>
                </c:pt>
                <c:pt idx="7">
                  <c:v>0.61715160796324653</c:v>
                </c:pt>
                <c:pt idx="8">
                  <c:v>0.62017919750681727</c:v>
                </c:pt>
                <c:pt idx="9">
                  <c:v>0.62580890749904838</c:v>
                </c:pt>
                <c:pt idx="10">
                  <c:v>0.6269901440485216</c:v>
                </c:pt>
                <c:pt idx="11">
                  <c:v>0.64210128495842778</c:v>
                </c:pt>
                <c:pt idx="12">
                  <c:v>0.65922844175491679</c:v>
                </c:pt>
                <c:pt idx="13">
                  <c:v>0.66804822908816885</c:v>
                </c:pt>
                <c:pt idx="14">
                  <c:v>0.667291120269764</c:v>
                </c:pt>
                <c:pt idx="15">
                  <c:v>0.6755941154281403</c:v>
                </c:pt>
                <c:pt idx="16">
                  <c:v>0.6787856071964018</c:v>
                </c:pt>
                <c:pt idx="17">
                  <c:v>0.68791946308724827</c:v>
                </c:pt>
              </c:numCache>
            </c:numRef>
          </c:val>
          <c:smooth val="0"/>
        </c:ser>
        <c:ser>
          <c:idx val="1"/>
          <c:order val="1"/>
          <c:tx>
            <c:strRef>
              <c:f>byLocality!$BJ$81</c:f>
              <c:strCache>
                <c:ptCount val="1"/>
                <c:pt idx="0">
                  <c:v>Franklin</c:v>
                </c:pt>
              </c:strCache>
            </c:strRef>
          </c:tx>
          <c:spPr>
            <a:ln w="19050">
              <a:solidFill>
                <a:srgbClr val="A10863"/>
              </a:solidFill>
            </a:ln>
          </c:spPr>
          <c:marker>
            <c:symbol val="square"/>
            <c:size val="4"/>
            <c:spPr>
              <a:solidFill>
                <a:srgbClr val="A10863"/>
              </a:solidFill>
              <a:ln w="19050">
                <a:solidFill>
                  <a:srgbClr val="A10863"/>
                </a:solidFill>
              </a:ln>
            </c:spPr>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byLocality!$BK$81:$CB$81</c:f>
              <c:numCache>
                <c:formatCode>0%</c:formatCode>
                <c:ptCount val="18"/>
                <c:pt idx="0">
                  <c:v>0.61889862327909884</c:v>
                </c:pt>
                <c:pt idx="1">
                  <c:v>0.61814744801512289</c:v>
                </c:pt>
                <c:pt idx="2">
                  <c:v>0.6126804770872567</c:v>
                </c:pt>
                <c:pt idx="3">
                  <c:v>0.60964912280701755</c:v>
                </c:pt>
                <c:pt idx="4">
                  <c:v>0.60964912280701755</c:v>
                </c:pt>
                <c:pt idx="5">
                  <c:v>0.61128526645768022</c:v>
                </c:pt>
                <c:pt idx="6">
                  <c:v>0.61445783132530118</c:v>
                </c:pt>
                <c:pt idx="7">
                  <c:v>0.62396956246036783</c:v>
                </c:pt>
                <c:pt idx="8">
                  <c:v>0.61498516320474772</c:v>
                </c:pt>
                <c:pt idx="9">
                  <c:v>0.62875000000000003</c:v>
                </c:pt>
                <c:pt idx="10">
                  <c:v>0.6143790849673203</c:v>
                </c:pt>
                <c:pt idx="11">
                  <c:v>0.63438857852265673</c:v>
                </c:pt>
                <c:pt idx="12">
                  <c:v>0.62919975565058028</c:v>
                </c:pt>
                <c:pt idx="13">
                  <c:v>0.6216216216216216</c:v>
                </c:pt>
                <c:pt idx="14">
                  <c:v>0.60936537276648184</c:v>
                </c:pt>
                <c:pt idx="15">
                  <c:v>0.60830324909747291</c:v>
                </c:pt>
                <c:pt idx="16">
                  <c:v>0.60253317249698435</c:v>
                </c:pt>
                <c:pt idx="17">
                  <c:v>0.61352657004830913</c:v>
                </c:pt>
              </c:numCache>
            </c:numRef>
          </c:val>
          <c:smooth val="0"/>
        </c:ser>
        <c:ser>
          <c:idx val="2"/>
          <c:order val="2"/>
          <c:tx>
            <c:strRef>
              <c:f>byLocality!$BJ$82</c:f>
              <c:strCache>
                <c:ptCount val="1"/>
                <c:pt idx="0">
                  <c:v>Mangere/Otara</c:v>
                </c:pt>
              </c:strCache>
            </c:strRef>
          </c:tx>
          <c:spPr>
            <a:ln w="19050">
              <a:solidFill>
                <a:srgbClr val="4BAD31"/>
              </a:solidFill>
            </a:ln>
          </c:spPr>
          <c:marker>
            <c:symbol val="triangle"/>
            <c:size val="4"/>
            <c:spPr>
              <a:solidFill>
                <a:srgbClr val="4BAD31"/>
              </a:solidFill>
              <a:ln w="19050">
                <a:solidFill>
                  <a:srgbClr val="4BAD31"/>
                </a:solidFill>
              </a:ln>
            </c:spPr>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byLocality!$BK$82:$CB$82</c:f>
              <c:numCache>
                <c:formatCode>0%</c:formatCode>
                <c:ptCount val="18"/>
                <c:pt idx="0">
                  <c:v>0.53075606563978661</c:v>
                </c:pt>
                <c:pt idx="1">
                  <c:v>0.52926936619718312</c:v>
                </c:pt>
                <c:pt idx="2">
                  <c:v>0.52598773499547602</c:v>
                </c:pt>
                <c:pt idx="3">
                  <c:v>0.52037944334410513</c:v>
                </c:pt>
                <c:pt idx="4">
                  <c:v>0.51238551207327232</c:v>
                </c:pt>
                <c:pt idx="5">
                  <c:v>0.51411374014113742</c:v>
                </c:pt>
                <c:pt idx="6">
                  <c:v>0.52027774982389052</c:v>
                </c:pt>
                <c:pt idx="7">
                  <c:v>0.52191395255327699</c:v>
                </c:pt>
                <c:pt idx="8">
                  <c:v>0.52742065086380074</c:v>
                </c:pt>
                <c:pt idx="9">
                  <c:v>0.53593934619929107</c:v>
                </c:pt>
                <c:pt idx="10">
                  <c:v>0.54054320015744928</c:v>
                </c:pt>
                <c:pt idx="11">
                  <c:v>0.54793039032543511</c:v>
                </c:pt>
                <c:pt idx="12">
                  <c:v>0.54684583799925346</c:v>
                </c:pt>
                <c:pt idx="13">
                  <c:v>0.53930802946936496</c:v>
                </c:pt>
                <c:pt idx="14">
                  <c:v>0.5448032008932725</c:v>
                </c:pt>
                <c:pt idx="15">
                  <c:v>0.5347647327546825</c:v>
                </c:pt>
                <c:pt idx="16">
                  <c:v>0.52519627533321156</c:v>
                </c:pt>
                <c:pt idx="17">
                  <c:v>0.53457398284984492</c:v>
                </c:pt>
              </c:numCache>
            </c:numRef>
          </c:val>
          <c:smooth val="0"/>
        </c:ser>
        <c:ser>
          <c:idx val="3"/>
          <c:order val="3"/>
          <c:tx>
            <c:strRef>
              <c:f>byLocality!$BJ$83</c:f>
              <c:strCache>
                <c:ptCount val="1"/>
                <c:pt idx="0">
                  <c:v>Manukau</c:v>
                </c:pt>
              </c:strCache>
            </c:strRef>
          </c:tx>
          <c:spPr>
            <a:ln w="19050">
              <a:solidFill>
                <a:srgbClr val="611980"/>
              </a:solidFill>
            </a:ln>
          </c:spPr>
          <c:marker>
            <c:symbol val="x"/>
            <c:size val="4"/>
            <c:spPr>
              <a:solidFill>
                <a:srgbClr val="611980"/>
              </a:solidFill>
              <a:ln w="19050">
                <a:solidFill>
                  <a:srgbClr val="611980"/>
                </a:solidFill>
              </a:ln>
            </c:spPr>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byLocality!$BK$83:$CB$83</c:f>
              <c:numCache>
                <c:formatCode>0%</c:formatCode>
                <c:ptCount val="18"/>
                <c:pt idx="0">
                  <c:v>0.65649618606977611</c:v>
                </c:pt>
                <c:pt idx="1">
                  <c:v>0.652994873077404</c:v>
                </c:pt>
                <c:pt idx="2">
                  <c:v>0.6467593742239881</c:v>
                </c:pt>
                <c:pt idx="3">
                  <c:v>0.64407829534192274</c:v>
                </c:pt>
                <c:pt idx="4">
                  <c:v>0.6295288735006801</c:v>
                </c:pt>
                <c:pt idx="5">
                  <c:v>0.63686534216335544</c:v>
                </c:pt>
                <c:pt idx="6">
                  <c:v>0.64697265625</c:v>
                </c:pt>
                <c:pt idx="7">
                  <c:v>0.65484344422700591</c:v>
                </c:pt>
                <c:pt idx="8">
                  <c:v>0.66629367151560359</c:v>
                </c:pt>
                <c:pt idx="9">
                  <c:v>0.66892218463025621</c:v>
                </c:pt>
                <c:pt idx="10">
                  <c:v>0.67201166180758021</c:v>
                </c:pt>
                <c:pt idx="11">
                  <c:v>0.67278213639106821</c:v>
                </c:pt>
                <c:pt idx="12">
                  <c:v>0.65478944932901439</c:v>
                </c:pt>
                <c:pt idx="13">
                  <c:v>0.65249623537588319</c:v>
                </c:pt>
                <c:pt idx="14">
                  <c:v>0.6495235908621283</c:v>
                </c:pt>
                <c:pt idx="15">
                  <c:v>0.64263786242183063</c:v>
                </c:pt>
                <c:pt idx="16">
                  <c:v>0.63666446062210458</c:v>
                </c:pt>
                <c:pt idx="17">
                  <c:v>0.6435230887353296</c:v>
                </c:pt>
              </c:numCache>
            </c:numRef>
          </c:val>
          <c:smooth val="0"/>
        </c:ser>
        <c:ser>
          <c:idx val="4"/>
          <c:order val="4"/>
          <c:tx>
            <c:strRef>
              <c:f>byLocality!$BJ$84</c:f>
              <c:strCache>
                <c:ptCount val="1"/>
                <c:pt idx="0">
                  <c:v>CMDHB</c:v>
                </c:pt>
              </c:strCache>
            </c:strRef>
          </c:tx>
          <c:spPr>
            <a:ln w="28575">
              <a:solidFill>
                <a:srgbClr val="183169"/>
              </a:solidFill>
            </a:ln>
          </c:spPr>
          <c:marker>
            <c:symbol val="none"/>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byLocality!$BK$84:$CB$84</c:f>
              <c:numCache>
                <c:formatCode>0%</c:formatCode>
                <c:ptCount val="18"/>
                <c:pt idx="0">
                  <c:v>0.59296482412060303</c:v>
                </c:pt>
                <c:pt idx="1">
                  <c:v>0.59196445633479844</c:v>
                </c:pt>
                <c:pt idx="2">
                  <c:v>0.58588299667137844</c:v>
                </c:pt>
                <c:pt idx="3">
                  <c:v>0.58324456999953689</c:v>
                </c:pt>
                <c:pt idx="4">
                  <c:v>0.57365380171019187</c:v>
                </c:pt>
                <c:pt idx="5">
                  <c:v>0.57763061074319355</c:v>
                </c:pt>
                <c:pt idx="6">
                  <c:v>0.58432005740940074</c:v>
                </c:pt>
                <c:pt idx="7">
                  <c:v>0.58898400035853538</c:v>
                </c:pt>
                <c:pt idx="8">
                  <c:v>0.59464269416811166</c:v>
                </c:pt>
                <c:pt idx="9">
                  <c:v>0.60148285449490269</c:v>
                </c:pt>
                <c:pt idx="10">
                  <c:v>0.6035521442277656</c:v>
                </c:pt>
                <c:pt idx="11">
                  <c:v>0.61057544137718489</c:v>
                </c:pt>
                <c:pt idx="12">
                  <c:v>0.60458525443086164</c:v>
                </c:pt>
                <c:pt idx="13">
                  <c:v>0.60076994669599793</c:v>
                </c:pt>
                <c:pt idx="14">
                  <c:v>0.60138947368421047</c:v>
                </c:pt>
                <c:pt idx="15">
                  <c:v>0.59481145803018332</c:v>
                </c:pt>
                <c:pt idx="16">
                  <c:v>0.58880308880308885</c:v>
                </c:pt>
                <c:pt idx="17">
                  <c:v>0.59745259450382926</c:v>
                </c:pt>
              </c:numCache>
            </c:numRef>
          </c:val>
          <c:smooth val="0"/>
        </c:ser>
        <c:ser>
          <c:idx val="5"/>
          <c:order val="5"/>
          <c:tx>
            <c:strRef>
              <c:f>byLocality!$BJ$85</c:f>
              <c:strCache>
                <c:ptCount val="1"/>
                <c:pt idx="0">
                  <c:v>Target</c:v>
                </c:pt>
              </c:strCache>
            </c:strRef>
          </c:tx>
          <c:spPr>
            <a:ln w="19050">
              <a:solidFill>
                <a:srgbClr val="E2161A"/>
              </a:solidFill>
            </a:ln>
          </c:spPr>
          <c:marker>
            <c:symbol val="none"/>
          </c:marker>
          <c:cat>
            <c:numRef>
              <c:f>byLocality!$BK$79:$CB$79</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byLocality!$BK$85:$CB$85</c:f>
              <c:numCache>
                <c:formatCode>0%</c:formatCode>
                <c:ptCount val="18"/>
                <c:pt idx="0">
                  <c:v>0.8</c:v>
                </c:pt>
                <c:pt idx="1">
                  <c:v>0.8</c:v>
                </c:pt>
                <c:pt idx="2">
                  <c:v>0.8</c:v>
                </c:pt>
                <c:pt idx="3">
                  <c:v>0.8</c:v>
                </c:pt>
                <c:pt idx="4">
                  <c:v>0.8</c:v>
                </c:pt>
                <c:pt idx="5">
                  <c:v>0.8</c:v>
                </c:pt>
                <c:pt idx="6">
                  <c:v>0.8</c:v>
                </c:pt>
                <c:pt idx="7">
                  <c:v>0.8</c:v>
                </c:pt>
                <c:pt idx="8">
                  <c:v>0.8</c:v>
                </c:pt>
                <c:pt idx="9">
                  <c:v>0.8</c:v>
                </c:pt>
                <c:pt idx="10">
                  <c:v>0.8</c:v>
                </c:pt>
                <c:pt idx="11">
                  <c:v>0.8</c:v>
                </c:pt>
                <c:pt idx="12">
                  <c:v>0.8</c:v>
                </c:pt>
                <c:pt idx="13">
                  <c:v>0.8</c:v>
                </c:pt>
                <c:pt idx="14">
                  <c:v>0.8</c:v>
                </c:pt>
                <c:pt idx="15">
                  <c:v>0.8</c:v>
                </c:pt>
                <c:pt idx="16">
                  <c:v>0.8</c:v>
                </c:pt>
                <c:pt idx="17">
                  <c:v>0.8</c:v>
                </c:pt>
              </c:numCache>
            </c:numRef>
          </c:val>
          <c:smooth val="0"/>
        </c:ser>
        <c:dLbls>
          <c:showLegendKey val="0"/>
          <c:showVal val="0"/>
          <c:showCatName val="0"/>
          <c:showSerName val="0"/>
          <c:showPercent val="0"/>
          <c:showBubbleSize val="0"/>
        </c:dLbls>
        <c:marker val="1"/>
        <c:smooth val="0"/>
        <c:axId val="121940608"/>
        <c:axId val="121954688"/>
      </c:lineChart>
      <c:dateAx>
        <c:axId val="121940608"/>
        <c:scaling>
          <c:orientation val="minMax"/>
        </c:scaling>
        <c:delete val="0"/>
        <c:axPos val="b"/>
        <c:numFmt formatCode="mmm\-yyyy" sourceLinked="0"/>
        <c:majorTickMark val="out"/>
        <c:minorTickMark val="none"/>
        <c:tickLblPos val="nextTo"/>
        <c:crossAx val="121954688"/>
        <c:crosses val="autoZero"/>
        <c:auto val="0"/>
        <c:lblOffset val="100"/>
        <c:baseTimeUnit val="days"/>
      </c:dateAx>
      <c:valAx>
        <c:axId val="12195468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21940608"/>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dirty="0"/>
              <a:t>Blood </a:t>
            </a:r>
            <a:r>
              <a:rPr lang="en-NZ" dirty="0" smtClean="0"/>
              <a:t>Pressure </a:t>
            </a:r>
            <a:r>
              <a:rPr lang="en-NZ" dirty="0"/>
              <a:t>control</a:t>
            </a:r>
          </a:p>
        </c:rich>
      </c:tx>
      <c:layout/>
      <c:overlay val="0"/>
    </c:title>
    <c:autoTitleDeleted val="0"/>
    <c:plotArea>
      <c:layout/>
      <c:lineChart>
        <c:grouping val="standard"/>
        <c:varyColors val="0"/>
        <c:ser>
          <c:idx val="0"/>
          <c:order val="0"/>
          <c:tx>
            <c:strRef>
              <c:f>byLocality!$BJ$98</c:f>
              <c:strCache>
                <c:ptCount val="1"/>
                <c:pt idx="0">
                  <c:v>Eastern</c:v>
                </c:pt>
              </c:strCache>
            </c:strRef>
          </c:tx>
          <c:spPr>
            <a:ln w="19050">
              <a:solidFill>
                <a:srgbClr val="EC6B10"/>
              </a:solidFill>
            </a:ln>
          </c:spPr>
          <c:marker>
            <c:symbol val="diamond"/>
            <c:size val="4"/>
            <c:spPr>
              <a:solidFill>
                <a:srgbClr val="EC6B10"/>
              </a:solidFill>
              <a:ln w="19050">
                <a:solidFill>
                  <a:srgbClr val="EC6B10"/>
                </a:solidFill>
              </a:ln>
            </c:spPr>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byLocality!$BK$98:$CB$98</c:f>
              <c:numCache>
                <c:formatCode>0%</c:formatCode>
                <c:ptCount val="18"/>
                <c:pt idx="0">
                  <c:v>0.64521591871295514</c:v>
                </c:pt>
                <c:pt idx="1">
                  <c:v>0.64601769911504425</c:v>
                </c:pt>
                <c:pt idx="2">
                  <c:v>0.64270432178005987</c:v>
                </c:pt>
                <c:pt idx="3">
                  <c:v>0.64879931389365353</c:v>
                </c:pt>
                <c:pt idx="4">
                  <c:v>0.65017064846416384</c:v>
                </c:pt>
                <c:pt idx="5">
                  <c:v>0.64730818143281055</c:v>
                </c:pt>
                <c:pt idx="6">
                  <c:v>0.65521235521235521</c:v>
                </c:pt>
                <c:pt idx="7">
                  <c:v>0.66156202143950993</c:v>
                </c:pt>
                <c:pt idx="8">
                  <c:v>0.66809505259057267</c:v>
                </c:pt>
                <c:pt idx="9">
                  <c:v>0.66882375333079558</c:v>
                </c:pt>
                <c:pt idx="10">
                  <c:v>0.65883244882486736</c:v>
                </c:pt>
                <c:pt idx="11">
                  <c:v>0.6500377928949358</c:v>
                </c:pt>
                <c:pt idx="12">
                  <c:v>0.63993948562783665</c:v>
                </c:pt>
                <c:pt idx="13">
                  <c:v>0.63677467972871138</c:v>
                </c:pt>
                <c:pt idx="14">
                  <c:v>0.63057324840764328</c:v>
                </c:pt>
                <c:pt idx="15">
                  <c:v>0.63145982648057342</c:v>
                </c:pt>
                <c:pt idx="16">
                  <c:v>0.64167916041979012</c:v>
                </c:pt>
                <c:pt idx="17">
                  <c:v>0.64466815809097688</c:v>
                </c:pt>
              </c:numCache>
            </c:numRef>
          </c:val>
          <c:smooth val="0"/>
        </c:ser>
        <c:ser>
          <c:idx val="1"/>
          <c:order val="1"/>
          <c:tx>
            <c:strRef>
              <c:f>byLocality!$BJ$99</c:f>
              <c:strCache>
                <c:ptCount val="1"/>
                <c:pt idx="0">
                  <c:v>Franklin</c:v>
                </c:pt>
              </c:strCache>
            </c:strRef>
          </c:tx>
          <c:spPr>
            <a:ln w="19050">
              <a:solidFill>
                <a:srgbClr val="A10863"/>
              </a:solidFill>
            </a:ln>
          </c:spPr>
          <c:marker>
            <c:symbol val="square"/>
            <c:size val="4"/>
            <c:spPr>
              <a:solidFill>
                <a:srgbClr val="A10863"/>
              </a:solidFill>
              <a:ln w="19050">
                <a:solidFill>
                  <a:srgbClr val="A10863"/>
                </a:solidFill>
              </a:ln>
            </c:spPr>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byLocality!$BK$99:$CB$99</c:f>
              <c:numCache>
                <c:formatCode>0%</c:formatCode>
                <c:ptCount val="18"/>
                <c:pt idx="0">
                  <c:v>0.66520650813516891</c:v>
                </c:pt>
                <c:pt idx="1">
                  <c:v>0.67548834278512915</c:v>
                </c:pt>
                <c:pt idx="2">
                  <c:v>0.68173258003766479</c:v>
                </c:pt>
                <c:pt idx="3">
                  <c:v>0.69298245614035092</c:v>
                </c:pt>
                <c:pt idx="4">
                  <c:v>0.69611528822055135</c:v>
                </c:pt>
                <c:pt idx="5">
                  <c:v>0.69278996865203757</c:v>
                </c:pt>
                <c:pt idx="6">
                  <c:v>0.71084337349397586</c:v>
                </c:pt>
                <c:pt idx="7">
                  <c:v>0.71781864299302478</c:v>
                </c:pt>
                <c:pt idx="8">
                  <c:v>0.73961424332344217</c:v>
                </c:pt>
                <c:pt idx="9">
                  <c:v>0.71187500000000004</c:v>
                </c:pt>
                <c:pt idx="10">
                  <c:v>0.70733478576615827</c:v>
                </c:pt>
                <c:pt idx="11">
                  <c:v>0.68590937306021105</c:v>
                </c:pt>
                <c:pt idx="12">
                  <c:v>0.67806963958460598</c:v>
                </c:pt>
                <c:pt idx="13">
                  <c:v>0.67690417690417692</c:v>
                </c:pt>
                <c:pt idx="14">
                  <c:v>0.68022181146025873</c:v>
                </c:pt>
                <c:pt idx="15">
                  <c:v>0.69314079422382668</c:v>
                </c:pt>
                <c:pt idx="16">
                  <c:v>0.69843184559710492</c:v>
                </c:pt>
                <c:pt idx="17">
                  <c:v>0.69565217391304346</c:v>
                </c:pt>
              </c:numCache>
            </c:numRef>
          </c:val>
          <c:smooth val="0"/>
        </c:ser>
        <c:ser>
          <c:idx val="2"/>
          <c:order val="2"/>
          <c:tx>
            <c:strRef>
              <c:f>byLocality!$BJ$100</c:f>
              <c:strCache>
                <c:ptCount val="1"/>
                <c:pt idx="0">
                  <c:v>Mangere/Otara</c:v>
                </c:pt>
              </c:strCache>
            </c:strRef>
          </c:tx>
          <c:spPr>
            <a:ln w="19050">
              <a:solidFill>
                <a:srgbClr val="4BAD31"/>
              </a:solidFill>
            </a:ln>
          </c:spPr>
          <c:marker>
            <c:symbol val="triangle"/>
            <c:size val="4"/>
            <c:spPr>
              <a:solidFill>
                <a:srgbClr val="4BAD31"/>
              </a:solidFill>
              <a:ln w="19050">
                <a:solidFill>
                  <a:srgbClr val="4BAD31"/>
                </a:solidFill>
              </a:ln>
            </c:spPr>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byLocality!$BK$100:$CB$100</c:f>
              <c:numCache>
                <c:formatCode>0%</c:formatCode>
                <c:ptCount val="18"/>
                <c:pt idx="0">
                  <c:v>0.43511527232457464</c:v>
                </c:pt>
                <c:pt idx="1">
                  <c:v>0.51705545774647887</c:v>
                </c:pt>
                <c:pt idx="2">
                  <c:v>0.59515431788478934</c:v>
                </c:pt>
                <c:pt idx="3">
                  <c:v>0.62931304075888672</c:v>
                </c:pt>
                <c:pt idx="4">
                  <c:v>0.65164446294754375</c:v>
                </c:pt>
                <c:pt idx="5">
                  <c:v>0.67195931921959318</c:v>
                </c:pt>
                <c:pt idx="6">
                  <c:v>0.68229848042668817</c:v>
                </c:pt>
                <c:pt idx="7">
                  <c:v>0.70014073180538805</c:v>
                </c:pt>
                <c:pt idx="8">
                  <c:v>0.70610687022900764</c:v>
                </c:pt>
                <c:pt idx="9">
                  <c:v>0.70066955494289085</c:v>
                </c:pt>
                <c:pt idx="10">
                  <c:v>0.70045266679787443</c:v>
                </c:pt>
                <c:pt idx="11">
                  <c:v>0.70278242060760987</c:v>
                </c:pt>
                <c:pt idx="12">
                  <c:v>0.69839492347891008</c:v>
                </c:pt>
                <c:pt idx="13">
                  <c:v>0.70176256644595725</c:v>
                </c:pt>
                <c:pt idx="14">
                  <c:v>0.70382432306690235</c:v>
                </c:pt>
                <c:pt idx="15">
                  <c:v>0.702603928734582</c:v>
                </c:pt>
                <c:pt idx="16">
                  <c:v>0.70239182033960201</c:v>
                </c:pt>
                <c:pt idx="17">
                  <c:v>0.70488961868272215</c:v>
                </c:pt>
              </c:numCache>
            </c:numRef>
          </c:val>
          <c:smooth val="0"/>
        </c:ser>
        <c:ser>
          <c:idx val="3"/>
          <c:order val="3"/>
          <c:tx>
            <c:strRef>
              <c:f>byLocality!$BJ$101</c:f>
              <c:strCache>
                <c:ptCount val="1"/>
                <c:pt idx="0">
                  <c:v>Manukau</c:v>
                </c:pt>
              </c:strCache>
            </c:strRef>
          </c:tx>
          <c:spPr>
            <a:ln w="19050">
              <a:solidFill>
                <a:srgbClr val="611980"/>
              </a:solidFill>
            </a:ln>
          </c:spPr>
          <c:marker>
            <c:symbol val="x"/>
            <c:size val="4"/>
            <c:spPr>
              <a:solidFill>
                <a:srgbClr val="611980"/>
              </a:solidFill>
              <a:ln w="19050">
                <a:solidFill>
                  <a:srgbClr val="611980"/>
                </a:solidFill>
              </a:ln>
            </c:spPr>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byLocality!$BK$101:$CB$101</c:f>
              <c:numCache>
                <c:formatCode>0%</c:formatCode>
                <c:ptCount val="18"/>
                <c:pt idx="0">
                  <c:v>0.63698887082655997</c:v>
                </c:pt>
                <c:pt idx="1">
                  <c:v>0.64099037138927095</c:v>
                </c:pt>
                <c:pt idx="2">
                  <c:v>0.64924261236652592</c:v>
                </c:pt>
                <c:pt idx="3">
                  <c:v>0.65522794846382559</c:v>
                </c:pt>
                <c:pt idx="4">
                  <c:v>0.66056634104117717</c:v>
                </c:pt>
                <c:pt idx="5">
                  <c:v>0.67132695609516801</c:v>
                </c:pt>
                <c:pt idx="6">
                  <c:v>0.67626953125</c:v>
                </c:pt>
                <c:pt idx="7">
                  <c:v>0.68468688845401171</c:v>
                </c:pt>
                <c:pt idx="8">
                  <c:v>0.69774959592191965</c:v>
                </c:pt>
                <c:pt idx="9">
                  <c:v>0.68946350894151764</c:v>
                </c:pt>
                <c:pt idx="10">
                  <c:v>0.68756073858114675</c:v>
                </c:pt>
                <c:pt idx="11">
                  <c:v>0.68147254073627039</c:v>
                </c:pt>
                <c:pt idx="12">
                  <c:v>0.67596020360944009</c:v>
                </c:pt>
                <c:pt idx="13">
                  <c:v>0.66952391984246495</c:v>
                </c:pt>
                <c:pt idx="14">
                  <c:v>0.67076110664676847</c:v>
                </c:pt>
                <c:pt idx="15">
                  <c:v>0.66833428084138713</c:v>
                </c:pt>
                <c:pt idx="16">
                  <c:v>0.67571144937127725</c:v>
                </c:pt>
                <c:pt idx="17">
                  <c:v>0.67631896457167928</c:v>
                </c:pt>
              </c:numCache>
            </c:numRef>
          </c:val>
          <c:smooth val="0"/>
        </c:ser>
        <c:ser>
          <c:idx val="4"/>
          <c:order val="4"/>
          <c:tx>
            <c:strRef>
              <c:f>byLocality!$BJ$102</c:f>
              <c:strCache>
                <c:ptCount val="1"/>
                <c:pt idx="0">
                  <c:v>CMDHB</c:v>
                </c:pt>
              </c:strCache>
            </c:strRef>
          </c:tx>
          <c:spPr>
            <a:ln w="28575">
              <a:solidFill>
                <a:srgbClr val="183169"/>
              </a:solidFill>
            </a:ln>
          </c:spPr>
          <c:marker>
            <c:symbol val="none"/>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byLocality!$BK$102:$CB$102</c:f>
              <c:numCache>
                <c:formatCode>0%</c:formatCode>
                <c:ptCount val="18"/>
                <c:pt idx="0">
                  <c:v>0.54833257195066243</c:v>
                </c:pt>
                <c:pt idx="1">
                  <c:v>0.59034014905407983</c:v>
                </c:pt>
                <c:pt idx="2">
                  <c:v>0.62637362637362637</c:v>
                </c:pt>
                <c:pt idx="3">
                  <c:v>0.64581114249988425</c:v>
                </c:pt>
                <c:pt idx="4">
                  <c:v>0.65810030043910328</c:v>
                </c:pt>
                <c:pt idx="5">
                  <c:v>0.67057579102281084</c:v>
                </c:pt>
                <c:pt idx="6">
                  <c:v>0.67895586652314321</c:v>
                </c:pt>
                <c:pt idx="7">
                  <c:v>0.69121140142517812</c:v>
                </c:pt>
                <c:pt idx="8">
                  <c:v>0.70064798758784341</c:v>
                </c:pt>
                <c:pt idx="9">
                  <c:v>0.69367580210953705</c:v>
                </c:pt>
                <c:pt idx="10">
                  <c:v>0.69124012673479407</c:v>
                </c:pt>
                <c:pt idx="11">
                  <c:v>0.68766785541319952</c:v>
                </c:pt>
                <c:pt idx="12">
                  <c:v>0.68224694386870266</c:v>
                </c:pt>
                <c:pt idx="13">
                  <c:v>0.68097977832303913</c:v>
                </c:pt>
                <c:pt idx="14">
                  <c:v>0.68185263157894738</c:v>
                </c:pt>
                <c:pt idx="15">
                  <c:v>0.68157818151581928</c:v>
                </c:pt>
                <c:pt idx="16">
                  <c:v>0.6855335578739834</c:v>
                </c:pt>
                <c:pt idx="17">
                  <c:v>0.68698038252037519</c:v>
                </c:pt>
              </c:numCache>
            </c:numRef>
          </c:val>
          <c:smooth val="0"/>
        </c:ser>
        <c:ser>
          <c:idx val="5"/>
          <c:order val="5"/>
          <c:tx>
            <c:strRef>
              <c:f>byLocality!$BJ$103</c:f>
              <c:strCache>
                <c:ptCount val="1"/>
                <c:pt idx="0">
                  <c:v>Target</c:v>
                </c:pt>
              </c:strCache>
            </c:strRef>
          </c:tx>
          <c:spPr>
            <a:ln w="19050">
              <a:solidFill>
                <a:srgbClr val="E2161A"/>
              </a:solidFill>
            </a:ln>
          </c:spPr>
          <c:marker>
            <c:symbol val="none"/>
          </c:marker>
          <c:cat>
            <c:numRef>
              <c:f>byLocality!$BK$97:$CB$97</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byLocality!$BK$103:$CB$103</c:f>
              <c:numCache>
                <c:formatCode>0%</c:formatCode>
                <c:ptCount val="18"/>
                <c:pt idx="0">
                  <c:v>0.8</c:v>
                </c:pt>
                <c:pt idx="1">
                  <c:v>0.8</c:v>
                </c:pt>
                <c:pt idx="2">
                  <c:v>0.8</c:v>
                </c:pt>
                <c:pt idx="3">
                  <c:v>0.8</c:v>
                </c:pt>
                <c:pt idx="4">
                  <c:v>0.8</c:v>
                </c:pt>
                <c:pt idx="5">
                  <c:v>0.8</c:v>
                </c:pt>
                <c:pt idx="6">
                  <c:v>0.8</c:v>
                </c:pt>
                <c:pt idx="7">
                  <c:v>0.8</c:v>
                </c:pt>
                <c:pt idx="8">
                  <c:v>0.8</c:v>
                </c:pt>
                <c:pt idx="9">
                  <c:v>0.8</c:v>
                </c:pt>
                <c:pt idx="10">
                  <c:v>0.8</c:v>
                </c:pt>
                <c:pt idx="11">
                  <c:v>0.8</c:v>
                </c:pt>
                <c:pt idx="12">
                  <c:v>0.8</c:v>
                </c:pt>
                <c:pt idx="13">
                  <c:v>0.8</c:v>
                </c:pt>
                <c:pt idx="14">
                  <c:v>0.8</c:v>
                </c:pt>
                <c:pt idx="15">
                  <c:v>0.8</c:v>
                </c:pt>
                <c:pt idx="16">
                  <c:v>0.8</c:v>
                </c:pt>
                <c:pt idx="17">
                  <c:v>0.8</c:v>
                </c:pt>
              </c:numCache>
            </c:numRef>
          </c:val>
          <c:smooth val="0"/>
        </c:ser>
        <c:dLbls>
          <c:showLegendKey val="0"/>
          <c:showVal val="0"/>
          <c:showCatName val="0"/>
          <c:showSerName val="0"/>
          <c:showPercent val="0"/>
          <c:showBubbleSize val="0"/>
        </c:dLbls>
        <c:marker val="1"/>
        <c:smooth val="0"/>
        <c:axId val="122029952"/>
        <c:axId val="122031488"/>
      </c:lineChart>
      <c:dateAx>
        <c:axId val="122029952"/>
        <c:scaling>
          <c:orientation val="minMax"/>
        </c:scaling>
        <c:delete val="0"/>
        <c:axPos val="b"/>
        <c:numFmt formatCode="mmm\-yyyy" sourceLinked="0"/>
        <c:majorTickMark val="out"/>
        <c:minorTickMark val="none"/>
        <c:tickLblPos val="nextTo"/>
        <c:crossAx val="122031488"/>
        <c:crosses val="autoZero"/>
        <c:auto val="0"/>
        <c:lblOffset val="100"/>
        <c:baseTimeUnit val="days"/>
      </c:dateAx>
      <c:valAx>
        <c:axId val="12203148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22029952"/>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a:t>Management of Microalbuminuria</a:t>
            </a:r>
          </a:p>
        </c:rich>
      </c:tx>
      <c:layout/>
      <c:overlay val="0"/>
    </c:title>
    <c:autoTitleDeleted val="0"/>
    <c:plotArea>
      <c:layout/>
      <c:lineChart>
        <c:grouping val="standard"/>
        <c:varyColors val="0"/>
        <c:ser>
          <c:idx val="0"/>
          <c:order val="0"/>
          <c:tx>
            <c:strRef>
              <c:f>byLocality!$BJ$116</c:f>
              <c:strCache>
                <c:ptCount val="1"/>
                <c:pt idx="0">
                  <c:v>Eastern</c:v>
                </c:pt>
              </c:strCache>
            </c:strRef>
          </c:tx>
          <c:spPr>
            <a:ln w="19050">
              <a:solidFill>
                <a:srgbClr val="EC6B10"/>
              </a:solidFill>
            </a:ln>
          </c:spPr>
          <c:marker>
            <c:symbol val="diamond"/>
            <c:size val="4"/>
            <c:spPr>
              <a:solidFill>
                <a:srgbClr val="EC6B10"/>
              </a:solidFill>
              <a:ln w="19050">
                <a:solidFill>
                  <a:srgbClr val="EC6B10"/>
                </a:solidFill>
              </a:ln>
            </c:spPr>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byLocality!$BK$116:$CB$116</c:f>
              <c:numCache>
                <c:formatCode>0%</c:formatCode>
                <c:ptCount val="18"/>
                <c:pt idx="0">
                  <c:v>0.62602965403624378</c:v>
                </c:pt>
                <c:pt idx="1">
                  <c:v>0.63373083475298131</c:v>
                </c:pt>
                <c:pt idx="2">
                  <c:v>0.58735440931780369</c:v>
                </c:pt>
                <c:pt idx="3">
                  <c:v>0.58735440931780369</c:v>
                </c:pt>
                <c:pt idx="4">
                  <c:v>0.70717131474103589</c:v>
                </c:pt>
                <c:pt idx="5">
                  <c:v>0.71457085828343314</c:v>
                </c:pt>
                <c:pt idx="6">
                  <c:v>0.71636363636363631</c:v>
                </c:pt>
                <c:pt idx="7">
                  <c:v>0.71531531531531534</c:v>
                </c:pt>
                <c:pt idx="8">
                  <c:v>0.71985157699443414</c:v>
                </c:pt>
                <c:pt idx="9">
                  <c:v>0.71785714285714286</c:v>
                </c:pt>
                <c:pt idx="10">
                  <c:v>0.71153846153846156</c:v>
                </c:pt>
                <c:pt idx="11">
                  <c:v>0.71944922547332191</c:v>
                </c:pt>
                <c:pt idx="12">
                  <c:v>0.72499999999999998</c:v>
                </c:pt>
                <c:pt idx="13">
                  <c:v>0.72066115702479339</c:v>
                </c:pt>
                <c:pt idx="14">
                  <c:v>0.71404958677685948</c:v>
                </c:pt>
                <c:pt idx="15">
                  <c:v>0.71965811965811965</c:v>
                </c:pt>
                <c:pt idx="16">
                  <c:v>0.72212692967409953</c:v>
                </c:pt>
                <c:pt idx="17">
                  <c:v>0.72241992882562278</c:v>
                </c:pt>
              </c:numCache>
            </c:numRef>
          </c:val>
          <c:smooth val="0"/>
        </c:ser>
        <c:ser>
          <c:idx val="1"/>
          <c:order val="1"/>
          <c:tx>
            <c:strRef>
              <c:f>byLocality!$BJ$117</c:f>
              <c:strCache>
                <c:ptCount val="1"/>
                <c:pt idx="0">
                  <c:v>Franklin</c:v>
                </c:pt>
              </c:strCache>
            </c:strRef>
          </c:tx>
          <c:spPr>
            <a:ln w="19050">
              <a:solidFill>
                <a:srgbClr val="A10863"/>
              </a:solidFill>
            </a:ln>
          </c:spPr>
          <c:marker>
            <c:symbol val="square"/>
            <c:size val="4"/>
            <c:spPr>
              <a:solidFill>
                <a:srgbClr val="A10863"/>
              </a:solidFill>
              <a:ln w="19050">
                <a:solidFill>
                  <a:srgbClr val="A10863"/>
                </a:solidFill>
              </a:ln>
            </c:spPr>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byLocality!$BK$117:$CB$117</c:f>
              <c:numCache>
                <c:formatCode>0%</c:formatCode>
                <c:ptCount val="18"/>
                <c:pt idx="0">
                  <c:v>0.58689458689458684</c:v>
                </c:pt>
                <c:pt idx="1">
                  <c:v>0.57020057306590255</c:v>
                </c:pt>
                <c:pt idx="2">
                  <c:v>0.13294797687861271</c:v>
                </c:pt>
                <c:pt idx="3">
                  <c:v>0.16246498599439776</c:v>
                </c:pt>
                <c:pt idx="4">
                  <c:v>0.77337110481586402</c:v>
                </c:pt>
                <c:pt idx="5">
                  <c:v>0.7816091954022989</c:v>
                </c:pt>
                <c:pt idx="6">
                  <c:v>0.79651162790697672</c:v>
                </c:pt>
                <c:pt idx="7">
                  <c:v>0.78654970760233922</c:v>
                </c:pt>
                <c:pt idx="8">
                  <c:v>0.7859778597785978</c:v>
                </c:pt>
                <c:pt idx="9">
                  <c:v>0.79534883720930227</c:v>
                </c:pt>
                <c:pt idx="10">
                  <c:v>0.81215469613259672</c:v>
                </c:pt>
                <c:pt idx="11">
                  <c:v>0.81192660550458717</c:v>
                </c:pt>
                <c:pt idx="12">
                  <c:v>0.77777777777777779</c:v>
                </c:pt>
                <c:pt idx="13">
                  <c:v>0.783625730994152</c:v>
                </c:pt>
                <c:pt idx="14">
                  <c:v>0.78632478632478631</c:v>
                </c:pt>
                <c:pt idx="15">
                  <c:v>0.7774566473988439</c:v>
                </c:pt>
                <c:pt idx="16">
                  <c:v>0.77101449275362322</c:v>
                </c:pt>
                <c:pt idx="17">
                  <c:v>0.76347305389221554</c:v>
                </c:pt>
              </c:numCache>
            </c:numRef>
          </c:val>
          <c:smooth val="0"/>
        </c:ser>
        <c:ser>
          <c:idx val="2"/>
          <c:order val="2"/>
          <c:tx>
            <c:strRef>
              <c:f>byLocality!$BJ$118</c:f>
              <c:strCache>
                <c:ptCount val="1"/>
                <c:pt idx="0">
                  <c:v>Mangere/Otara</c:v>
                </c:pt>
              </c:strCache>
            </c:strRef>
          </c:tx>
          <c:spPr>
            <a:ln w="19050">
              <a:solidFill>
                <a:srgbClr val="4BAD31"/>
              </a:solidFill>
            </a:ln>
          </c:spPr>
          <c:marker>
            <c:symbol val="triangle"/>
            <c:size val="4"/>
            <c:spPr>
              <a:solidFill>
                <a:srgbClr val="4BAD31"/>
              </a:solidFill>
              <a:ln w="19050">
                <a:solidFill>
                  <a:srgbClr val="4BAD31"/>
                </a:solidFill>
              </a:ln>
            </c:spPr>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byLocality!$BK$118:$CB$118</c:f>
              <c:numCache>
                <c:formatCode>0%</c:formatCode>
                <c:ptCount val="18"/>
                <c:pt idx="0">
                  <c:v>0.74816775244299671</c:v>
                </c:pt>
                <c:pt idx="1">
                  <c:v>0.74956331877729254</c:v>
                </c:pt>
                <c:pt idx="2">
                  <c:v>0.72011892963330026</c:v>
                </c:pt>
                <c:pt idx="3">
                  <c:v>0.71557650756236491</c:v>
                </c:pt>
                <c:pt idx="4">
                  <c:v>0.75757575757575757</c:v>
                </c:pt>
                <c:pt idx="5">
                  <c:v>0.75771604938271608</c:v>
                </c:pt>
                <c:pt idx="6">
                  <c:v>0.72280836370611934</c:v>
                </c:pt>
                <c:pt idx="7">
                  <c:v>0.72053486150907353</c:v>
                </c:pt>
                <c:pt idx="8">
                  <c:v>0.71472158657513352</c:v>
                </c:pt>
                <c:pt idx="9">
                  <c:v>0.69742120343839542</c:v>
                </c:pt>
                <c:pt idx="10">
                  <c:v>0.69916381603952871</c:v>
                </c:pt>
                <c:pt idx="11">
                  <c:v>0.69849624060150373</c:v>
                </c:pt>
                <c:pt idx="12">
                  <c:v>0.70984636871508378</c:v>
                </c:pt>
                <c:pt idx="13">
                  <c:v>0.71282593375616632</c:v>
                </c:pt>
                <c:pt idx="14">
                  <c:v>0.714136853073984</c:v>
                </c:pt>
                <c:pt idx="15">
                  <c:v>0.70805949498443443</c:v>
                </c:pt>
                <c:pt idx="16">
                  <c:v>0.70639332870048643</c:v>
                </c:pt>
                <c:pt idx="17">
                  <c:v>0.70945598077913163</c:v>
                </c:pt>
              </c:numCache>
            </c:numRef>
          </c:val>
          <c:smooth val="0"/>
        </c:ser>
        <c:ser>
          <c:idx val="3"/>
          <c:order val="3"/>
          <c:tx>
            <c:strRef>
              <c:f>byLocality!$BJ$119</c:f>
              <c:strCache>
                <c:ptCount val="1"/>
                <c:pt idx="0">
                  <c:v>Manukau</c:v>
                </c:pt>
              </c:strCache>
            </c:strRef>
          </c:tx>
          <c:spPr>
            <a:ln w="19050">
              <a:solidFill>
                <a:srgbClr val="611980"/>
              </a:solidFill>
            </a:ln>
          </c:spPr>
          <c:marker>
            <c:symbol val="x"/>
            <c:size val="4"/>
            <c:spPr>
              <a:solidFill>
                <a:srgbClr val="611980"/>
              </a:solidFill>
              <a:ln w="19050">
                <a:solidFill>
                  <a:srgbClr val="611980"/>
                </a:solidFill>
              </a:ln>
            </c:spPr>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byLocality!$BK$119:$CB$119</c:f>
              <c:numCache>
                <c:formatCode>0%</c:formatCode>
                <c:ptCount val="18"/>
                <c:pt idx="0">
                  <c:v>0.59010736196319014</c:v>
                </c:pt>
                <c:pt idx="1">
                  <c:v>0.58996605054696338</c:v>
                </c:pt>
                <c:pt idx="2">
                  <c:v>0.1283503208758022</c:v>
                </c:pt>
                <c:pt idx="3">
                  <c:v>0.13602391629297458</c:v>
                </c:pt>
                <c:pt idx="4">
                  <c:v>0.70903637045369328</c:v>
                </c:pt>
                <c:pt idx="5">
                  <c:v>0.70553064275037369</c:v>
                </c:pt>
                <c:pt idx="6">
                  <c:v>0.69973594869860434</c:v>
                </c:pt>
                <c:pt idx="7">
                  <c:v>0.69695817490494294</c:v>
                </c:pt>
                <c:pt idx="8">
                  <c:v>0.70393215111796459</c:v>
                </c:pt>
                <c:pt idx="9">
                  <c:v>0.70215092963908132</c:v>
                </c:pt>
                <c:pt idx="10">
                  <c:v>0.70647482014388485</c:v>
                </c:pt>
                <c:pt idx="11">
                  <c:v>0.7079553384508025</c:v>
                </c:pt>
                <c:pt idx="12">
                  <c:v>0.70989761092150172</c:v>
                </c:pt>
                <c:pt idx="13">
                  <c:v>0.71087978509066485</c:v>
                </c:pt>
                <c:pt idx="14">
                  <c:v>0.71201588877855015</c:v>
                </c:pt>
                <c:pt idx="15">
                  <c:v>0.71282220753469927</c:v>
                </c:pt>
                <c:pt idx="16">
                  <c:v>0.71039127645926881</c:v>
                </c:pt>
                <c:pt idx="17">
                  <c:v>0.7135969141755063</c:v>
                </c:pt>
              </c:numCache>
            </c:numRef>
          </c:val>
          <c:smooth val="0"/>
        </c:ser>
        <c:ser>
          <c:idx val="4"/>
          <c:order val="4"/>
          <c:tx>
            <c:strRef>
              <c:f>byLocality!$BJ$120</c:f>
              <c:strCache>
                <c:ptCount val="1"/>
                <c:pt idx="0">
                  <c:v>CMDHB</c:v>
                </c:pt>
              </c:strCache>
            </c:strRef>
          </c:tx>
          <c:spPr>
            <a:ln w="28575">
              <a:solidFill>
                <a:srgbClr val="183169"/>
              </a:solidFill>
            </a:ln>
          </c:spPr>
          <c:marker>
            <c:symbol val="none"/>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byLocality!$BK$120:$CB$120</c:f>
              <c:numCache>
                <c:formatCode>0%</c:formatCode>
                <c:ptCount val="18"/>
                <c:pt idx="0">
                  <c:v>0.68412361405991984</c:v>
                </c:pt>
                <c:pt idx="1">
                  <c:v>0.68176809109832248</c:v>
                </c:pt>
                <c:pt idx="2">
                  <c:v>0.50595995833815532</c:v>
                </c:pt>
                <c:pt idx="3">
                  <c:v>0.50636103151862466</c:v>
                </c:pt>
                <c:pt idx="4">
                  <c:v>0.74036908881199537</c:v>
                </c:pt>
                <c:pt idx="5">
                  <c:v>0.7401538638190378</c:v>
                </c:pt>
                <c:pt idx="6">
                  <c:v>0.71831468371774376</c:v>
                </c:pt>
                <c:pt idx="7">
                  <c:v>0.71570417712850942</c:v>
                </c:pt>
                <c:pt idx="8">
                  <c:v>0.7140379278445883</c:v>
                </c:pt>
                <c:pt idx="9">
                  <c:v>0.70483942908117747</c:v>
                </c:pt>
                <c:pt idx="10">
                  <c:v>0.70677361853832443</c:v>
                </c:pt>
                <c:pt idx="11">
                  <c:v>0.70813865044007385</c:v>
                </c:pt>
                <c:pt idx="12">
                  <c:v>0.71322916666666669</c:v>
                </c:pt>
                <c:pt idx="13">
                  <c:v>0.71523799604207894</c:v>
                </c:pt>
                <c:pt idx="14">
                  <c:v>0.71607601438109914</c:v>
                </c:pt>
                <c:pt idx="15">
                  <c:v>0.71270150939521515</c:v>
                </c:pt>
                <c:pt idx="16">
                  <c:v>0.71087533156498672</c:v>
                </c:pt>
                <c:pt idx="17">
                  <c:v>0.71334146837502543</c:v>
                </c:pt>
              </c:numCache>
            </c:numRef>
          </c:val>
          <c:smooth val="0"/>
        </c:ser>
        <c:ser>
          <c:idx val="5"/>
          <c:order val="5"/>
          <c:tx>
            <c:strRef>
              <c:f>byLocality!$BJ$121</c:f>
              <c:strCache>
                <c:ptCount val="1"/>
                <c:pt idx="0">
                  <c:v>Target</c:v>
                </c:pt>
              </c:strCache>
            </c:strRef>
          </c:tx>
          <c:spPr>
            <a:ln w="19050">
              <a:solidFill>
                <a:srgbClr val="E2161A"/>
              </a:solidFill>
            </a:ln>
          </c:spPr>
          <c:marker>
            <c:symbol val="none"/>
          </c:marker>
          <c:cat>
            <c:numRef>
              <c:f>byLocality!$BK$115:$CB$115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byLocality!$BK$121:$CB$121</c:f>
              <c:numCache>
                <c:formatCode>0%</c:formatCode>
                <c:ptCount val="18"/>
                <c:pt idx="0">
                  <c:v>0.9</c:v>
                </c:pt>
                <c:pt idx="1">
                  <c:v>0.9</c:v>
                </c:pt>
                <c:pt idx="2">
                  <c:v>0.9</c:v>
                </c:pt>
                <c:pt idx="3">
                  <c:v>0.9</c:v>
                </c:pt>
                <c:pt idx="4">
                  <c:v>0.9</c:v>
                </c:pt>
                <c:pt idx="5">
                  <c:v>0.9</c:v>
                </c:pt>
                <c:pt idx="6">
                  <c:v>0.9</c:v>
                </c:pt>
                <c:pt idx="7">
                  <c:v>0.9</c:v>
                </c:pt>
                <c:pt idx="8">
                  <c:v>0.9</c:v>
                </c:pt>
                <c:pt idx="9">
                  <c:v>0.9</c:v>
                </c:pt>
                <c:pt idx="10">
                  <c:v>0.9</c:v>
                </c:pt>
                <c:pt idx="11">
                  <c:v>0.9</c:v>
                </c:pt>
                <c:pt idx="12">
                  <c:v>0.9</c:v>
                </c:pt>
                <c:pt idx="13">
                  <c:v>0.9</c:v>
                </c:pt>
                <c:pt idx="14">
                  <c:v>0.9</c:v>
                </c:pt>
                <c:pt idx="15">
                  <c:v>0.9</c:v>
                </c:pt>
                <c:pt idx="16">
                  <c:v>0.9</c:v>
                </c:pt>
                <c:pt idx="17">
                  <c:v>0.9</c:v>
                </c:pt>
              </c:numCache>
            </c:numRef>
          </c:val>
          <c:smooth val="0"/>
        </c:ser>
        <c:dLbls>
          <c:showLegendKey val="0"/>
          <c:showVal val="0"/>
          <c:showCatName val="0"/>
          <c:showSerName val="0"/>
          <c:showPercent val="0"/>
          <c:showBubbleSize val="0"/>
        </c:dLbls>
        <c:marker val="1"/>
        <c:smooth val="0"/>
        <c:axId val="122170752"/>
        <c:axId val="122180736"/>
      </c:lineChart>
      <c:dateAx>
        <c:axId val="122170752"/>
        <c:scaling>
          <c:orientation val="minMax"/>
        </c:scaling>
        <c:delete val="0"/>
        <c:axPos val="b"/>
        <c:numFmt formatCode="mmm\-yyyy" sourceLinked="0"/>
        <c:majorTickMark val="out"/>
        <c:minorTickMark val="none"/>
        <c:tickLblPos val="nextTo"/>
        <c:crossAx val="122180736"/>
        <c:crosses val="autoZero"/>
        <c:auto val="1"/>
        <c:lblOffset val="100"/>
        <c:baseTimeUnit val="months"/>
      </c:dateAx>
      <c:valAx>
        <c:axId val="12218073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22170752"/>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a:t>CVD Secondary Prevention </a:t>
            </a:r>
          </a:p>
        </c:rich>
      </c:tx>
      <c:layout/>
      <c:overlay val="0"/>
    </c:title>
    <c:autoTitleDeleted val="0"/>
    <c:plotArea>
      <c:layout/>
      <c:lineChart>
        <c:grouping val="standard"/>
        <c:varyColors val="0"/>
        <c:ser>
          <c:idx val="0"/>
          <c:order val="0"/>
          <c:tx>
            <c:strRef>
              <c:f>byLocality!$BJ$134</c:f>
              <c:strCache>
                <c:ptCount val="1"/>
                <c:pt idx="0">
                  <c:v>Eastern</c:v>
                </c:pt>
              </c:strCache>
            </c:strRef>
          </c:tx>
          <c:spPr>
            <a:ln w="19050">
              <a:solidFill>
                <a:srgbClr val="EC6B10"/>
              </a:solidFill>
            </a:ln>
          </c:spPr>
          <c:marker>
            <c:symbol val="diamond"/>
            <c:size val="4"/>
            <c:spPr>
              <a:solidFill>
                <a:srgbClr val="EC6B10"/>
              </a:solidFill>
              <a:ln w="19050">
                <a:solidFill>
                  <a:srgbClr val="EC6B10"/>
                </a:solidFill>
              </a:ln>
            </c:spPr>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byLocality!$BK$134:$CB$134</c:f>
              <c:numCache>
                <c:formatCode>0%</c:formatCode>
                <c:ptCount val="18"/>
                <c:pt idx="0">
                  <c:v>0.69696969696969702</c:v>
                </c:pt>
                <c:pt idx="1">
                  <c:v>0.69094488188976377</c:v>
                </c:pt>
                <c:pt idx="2">
                  <c:v>0.689453125</c:v>
                </c:pt>
                <c:pt idx="3">
                  <c:v>0.69169960474308301</c:v>
                </c:pt>
                <c:pt idx="4">
                  <c:v>0.68093385214007784</c:v>
                </c:pt>
                <c:pt idx="5">
                  <c:v>0.68725868725868722</c:v>
                </c:pt>
                <c:pt idx="6">
                  <c:v>0.69244604316546765</c:v>
                </c:pt>
                <c:pt idx="7">
                  <c:v>0.68916518650088809</c:v>
                </c:pt>
                <c:pt idx="8">
                  <c:v>0.69176882661996497</c:v>
                </c:pt>
                <c:pt idx="9">
                  <c:v>0.70546737213403876</c:v>
                </c:pt>
                <c:pt idx="10">
                  <c:v>0.70279720279720281</c:v>
                </c:pt>
                <c:pt idx="11">
                  <c:v>0.69913043478260872</c:v>
                </c:pt>
                <c:pt idx="12">
                  <c:v>0.70175438596491224</c:v>
                </c:pt>
                <c:pt idx="13">
                  <c:v>0.70190641247833618</c:v>
                </c:pt>
                <c:pt idx="14">
                  <c:v>0.68949044585987262</c:v>
                </c:pt>
                <c:pt idx="15">
                  <c:v>0.707667731629393</c:v>
                </c:pt>
                <c:pt idx="16">
                  <c:v>0.69984202211690361</c:v>
                </c:pt>
                <c:pt idx="17">
                  <c:v>0.70186335403726707</c:v>
                </c:pt>
              </c:numCache>
            </c:numRef>
          </c:val>
          <c:smooth val="0"/>
        </c:ser>
        <c:ser>
          <c:idx val="1"/>
          <c:order val="1"/>
          <c:tx>
            <c:strRef>
              <c:f>byLocality!$BJ$135</c:f>
              <c:strCache>
                <c:ptCount val="1"/>
                <c:pt idx="0">
                  <c:v>Franklin</c:v>
                </c:pt>
              </c:strCache>
            </c:strRef>
          </c:tx>
          <c:spPr>
            <a:ln w="19050">
              <a:solidFill>
                <a:srgbClr val="A10863"/>
              </a:solidFill>
            </a:ln>
          </c:spPr>
          <c:marker>
            <c:symbol val="square"/>
            <c:size val="4"/>
            <c:spPr>
              <a:solidFill>
                <a:srgbClr val="A10863"/>
              </a:solidFill>
              <a:ln w="19050">
                <a:solidFill>
                  <a:srgbClr val="A10863"/>
                </a:solidFill>
              </a:ln>
            </c:spPr>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byLocality!$BK$135:$CB$135</c:f>
              <c:numCache>
                <c:formatCode>General</c:formatCode>
                <c:ptCount val="18"/>
                <c:pt idx="14" formatCode="0%">
                  <c:v>0.76893939393939392</c:v>
                </c:pt>
                <c:pt idx="15" formatCode="0%">
                  <c:v>0.75464684014869887</c:v>
                </c:pt>
                <c:pt idx="16" formatCode="0%">
                  <c:v>0.74907749077490771</c:v>
                </c:pt>
                <c:pt idx="17" formatCode="0%">
                  <c:v>0.74725274725274726</c:v>
                </c:pt>
              </c:numCache>
            </c:numRef>
          </c:val>
          <c:smooth val="0"/>
        </c:ser>
        <c:ser>
          <c:idx val="2"/>
          <c:order val="2"/>
          <c:tx>
            <c:strRef>
              <c:f>byLocality!$BJ$136</c:f>
              <c:strCache>
                <c:ptCount val="1"/>
                <c:pt idx="0">
                  <c:v>Mangere/Otara</c:v>
                </c:pt>
              </c:strCache>
            </c:strRef>
          </c:tx>
          <c:spPr>
            <a:ln w="19050">
              <a:solidFill>
                <a:srgbClr val="4BAD31"/>
              </a:solidFill>
            </a:ln>
          </c:spPr>
          <c:marker>
            <c:symbol val="triangle"/>
            <c:size val="4"/>
            <c:spPr>
              <a:solidFill>
                <a:srgbClr val="4BAD31"/>
              </a:solidFill>
              <a:ln w="19050">
                <a:solidFill>
                  <a:srgbClr val="4BAD31"/>
                </a:solidFill>
              </a:ln>
            </c:spPr>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byLocality!$BK$136:$CB$136</c:f>
              <c:numCache>
                <c:formatCode>0%</c:formatCode>
                <c:ptCount val="18"/>
                <c:pt idx="0">
                  <c:v>0.68326271186440679</c:v>
                </c:pt>
                <c:pt idx="1">
                  <c:v>0.68855932203389836</c:v>
                </c:pt>
                <c:pt idx="2">
                  <c:v>0.70021186440677963</c:v>
                </c:pt>
                <c:pt idx="3">
                  <c:v>0.69916142557651995</c:v>
                </c:pt>
                <c:pt idx="4">
                  <c:v>0.70545073375262057</c:v>
                </c:pt>
                <c:pt idx="5">
                  <c:v>0.70859538784067089</c:v>
                </c:pt>
                <c:pt idx="6">
                  <c:v>0.66390041493775931</c:v>
                </c:pt>
                <c:pt idx="7">
                  <c:v>0.66390041493775931</c:v>
                </c:pt>
                <c:pt idx="8">
                  <c:v>0.66493775933609955</c:v>
                </c:pt>
                <c:pt idx="9">
                  <c:v>0.66122448979591841</c:v>
                </c:pt>
                <c:pt idx="10">
                  <c:v>0.65816326530612246</c:v>
                </c:pt>
                <c:pt idx="11">
                  <c:v>0.65408163265306118</c:v>
                </c:pt>
                <c:pt idx="12">
                  <c:v>0.65552178318135768</c:v>
                </c:pt>
                <c:pt idx="13">
                  <c:v>0.65653495440729481</c:v>
                </c:pt>
                <c:pt idx="14">
                  <c:v>0.66233766233766234</c:v>
                </c:pt>
                <c:pt idx="15">
                  <c:v>0.6696669666966697</c:v>
                </c:pt>
                <c:pt idx="16">
                  <c:v>0.66965888689407538</c:v>
                </c:pt>
                <c:pt idx="17">
                  <c:v>0.62052117263843654</c:v>
                </c:pt>
              </c:numCache>
            </c:numRef>
          </c:val>
          <c:smooth val="0"/>
        </c:ser>
        <c:ser>
          <c:idx val="3"/>
          <c:order val="3"/>
          <c:tx>
            <c:strRef>
              <c:f>byLocality!$BJ$137</c:f>
              <c:strCache>
                <c:ptCount val="1"/>
                <c:pt idx="0">
                  <c:v>Manukau</c:v>
                </c:pt>
              </c:strCache>
            </c:strRef>
          </c:tx>
          <c:spPr>
            <a:ln w="19050">
              <a:solidFill>
                <a:srgbClr val="611980"/>
              </a:solidFill>
            </a:ln>
          </c:spPr>
          <c:marker>
            <c:symbol val="x"/>
            <c:size val="4"/>
            <c:spPr>
              <a:solidFill>
                <a:srgbClr val="611980"/>
              </a:solidFill>
              <a:ln w="19050">
                <a:solidFill>
                  <a:srgbClr val="611980"/>
                </a:solidFill>
              </a:ln>
            </c:spPr>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byLocality!$BK$137:$CB$137</c:f>
              <c:numCache>
                <c:formatCode>0%</c:formatCode>
                <c:ptCount val="18"/>
                <c:pt idx="0">
                  <c:v>0.61392405063291144</c:v>
                </c:pt>
                <c:pt idx="1">
                  <c:v>0.620253164556962</c:v>
                </c:pt>
                <c:pt idx="2">
                  <c:v>0.62658227848101267</c:v>
                </c:pt>
                <c:pt idx="3">
                  <c:v>0.62345679012345678</c:v>
                </c:pt>
                <c:pt idx="4">
                  <c:v>0.62962962962962965</c:v>
                </c:pt>
                <c:pt idx="5">
                  <c:v>0.62962962962962965</c:v>
                </c:pt>
                <c:pt idx="6">
                  <c:v>0.59036144578313254</c:v>
                </c:pt>
                <c:pt idx="7">
                  <c:v>0.58433734939759041</c:v>
                </c:pt>
                <c:pt idx="8">
                  <c:v>0.59638554216867468</c:v>
                </c:pt>
                <c:pt idx="9">
                  <c:v>0.59171597633136097</c:v>
                </c:pt>
                <c:pt idx="10">
                  <c:v>0.59763313609467461</c:v>
                </c:pt>
                <c:pt idx="11">
                  <c:v>0.60355029585798814</c:v>
                </c:pt>
                <c:pt idx="12">
                  <c:v>0.61271676300578037</c:v>
                </c:pt>
                <c:pt idx="13">
                  <c:v>0.61849710982658956</c:v>
                </c:pt>
                <c:pt idx="14">
                  <c:v>0.69523195876288657</c:v>
                </c:pt>
                <c:pt idx="15">
                  <c:v>0.69172457359444095</c:v>
                </c:pt>
                <c:pt idx="16">
                  <c:v>0.68173488087965795</c:v>
                </c:pt>
                <c:pt idx="17">
                  <c:v>0.66435586366262278</c:v>
                </c:pt>
              </c:numCache>
            </c:numRef>
          </c:val>
          <c:smooth val="0"/>
        </c:ser>
        <c:ser>
          <c:idx val="4"/>
          <c:order val="4"/>
          <c:tx>
            <c:strRef>
              <c:f>byLocality!$BJ$138</c:f>
              <c:strCache>
                <c:ptCount val="1"/>
                <c:pt idx="0">
                  <c:v>CMDHB</c:v>
                </c:pt>
              </c:strCache>
            </c:strRef>
          </c:tx>
          <c:spPr>
            <a:ln w="28575">
              <a:solidFill>
                <a:srgbClr val="183169"/>
              </a:solidFill>
            </a:ln>
          </c:spPr>
          <c:marker>
            <c:symbol val="none"/>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byLocality!$BK$138:$CB$138</c:f>
              <c:numCache>
                <c:formatCode>0%</c:formatCode>
                <c:ptCount val="18"/>
                <c:pt idx="0">
                  <c:v>0.68098159509202449</c:v>
                </c:pt>
                <c:pt idx="1">
                  <c:v>0.68260869565217386</c:v>
                </c:pt>
                <c:pt idx="2">
                  <c:v>0.68959107806691455</c:v>
                </c:pt>
                <c:pt idx="3">
                  <c:v>0.68927250308261401</c:v>
                </c:pt>
                <c:pt idx="4">
                  <c:v>0.69018404907975461</c:v>
                </c:pt>
                <c:pt idx="5">
                  <c:v>0.6940024479804161</c:v>
                </c:pt>
                <c:pt idx="6">
                  <c:v>0.66607354685646503</c:v>
                </c:pt>
                <c:pt idx="7">
                  <c:v>0.66450088600118129</c:v>
                </c:pt>
                <c:pt idx="8">
                  <c:v>0.66725455614344509</c:v>
                </c:pt>
                <c:pt idx="9">
                  <c:v>0.66899766899766899</c:v>
                </c:pt>
                <c:pt idx="10">
                  <c:v>0.6670540383497966</c:v>
                </c:pt>
                <c:pt idx="11">
                  <c:v>0.66415313225058004</c:v>
                </c:pt>
                <c:pt idx="12">
                  <c:v>0.66647398843930639</c:v>
                </c:pt>
                <c:pt idx="13">
                  <c:v>0.66781807714450203</c:v>
                </c:pt>
                <c:pt idx="14">
                  <c:v>0.68966496308915393</c:v>
                </c:pt>
                <c:pt idx="15">
                  <c:v>0.6923934243521872</c:v>
                </c:pt>
                <c:pt idx="16">
                  <c:v>0.68618331053351578</c:v>
                </c:pt>
                <c:pt idx="17">
                  <c:v>0.66253869969040247</c:v>
                </c:pt>
              </c:numCache>
            </c:numRef>
          </c:val>
          <c:smooth val="0"/>
        </c:ser>
        <c:ser>
          <c:idx val="5"/>
          <c:order val="5"/>
          <c:tx>
            <c:strRef>
              <c:f>byLocality!$BJ$139</c:f>
              <c:strCache>
                <c:ptCount val="1"/>
                <c:pt idx="0">
                  <c:v>Target</c:v>
                </c:pt>
              </c:strCache>
            </c:strRef>
          </c:tx>
          <c:spPr>
            <a:ln w="19050">
              <a:solidFill>
                <a:srgbClr val="E2161A"/>
              </a:solidFill>
            </a:ln>
          </c:spPr>
          <c:marker>
            <c:symbol val="none"/>
          </c:marker>
          <c:cat>
            <c:numRef>
              <c:f>byLocality!$BK$133:$CB$133</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byLocality!$BK$139:$CB$139</c:f>
              <c:numCache>
                <c:formatCode>0%</c:formatCode>
                <c:ptCount val="18"/>
                <c:pt idx="0">
                  <c:v>0.7</c:v>
                </c:pt>
                <c:pt idx="1">
                  <c:v>0.7</c:v>
                </c:pt>
                <c:pt idx="2">
                  <c:v>0.7</c:v>
                </c:pt>
                <c:pt idx="3">
                  <c:v>0.7</c:v>
                </c:pt>
                <c:pt idx="4">
                  <c:v>0.7</c:v>
                </c:pt>
                <c:pt idx="5">
                  <c:v>0.7</c:v>
                </c:pt>
                <c:pt idx="6">
                  <c:v>0.7</c:v>
                </c:pt>
                <c:pt idx="7">
                  <c:v>0.7</c:v>
                </c:pt>
                <c:pt idx="8">
                  <c:v>0.7</c:v>
                </c:pt>
                <c:pt idx="9">
                  <c:v>0.7</c:v>
                </c:pt>
                <c:pt idx="10">
                  <c:v>0.7</c:v>
                </c:pt>
                <c:pt idx="11">
                  <c:v>0.7</c:v>
                </c:pt>
                <c:pt idx="12">
                  <c:v>0.7</c:v>
                </c:pt>
                <c:pt idx="13">
                  <c:v>0.7</c:v>
                </c:pt>
                <c:pt idx="14">
                  <c:v>0.7</c:v>
                </c:pt>
                <c:pt idx="15">
                  <c:v>0.7</c:v>
                </c:pt>
                <c:pt idx="16">
                  <c:v>0.7</c:v>
                </c:pt>
                <c:pt idx="17">
                  <c:v>0.7</c:v>
                </c:pt>
              </c:numCache>
            </c:numRef>
          </c:val>
          <c:smooth val="0"/>
        </c:ser>
        <c:dLbls>
          <c:showLegendKey val="0"/>
          <c:showVal val="0"/>
          <c:showCatName val="0"/>
          <c:showSerName val="0"/>
          <c:showPercent val="0"/>
          <c:showBubbleSize val="0"/>
        </c:dLbls>
        <c:marker val="1"/>
        <c:smooth val="0"/>
        <c:axId val="146083840"/>
        <c:axId val="146085376"/>
      </c:lineChart>
      <c:dateAx>
        <c:axId val="146083840"/>
        <c:scaling>
          <c:orientation val="minMax"/>
        </c:scaling>
        <c:delete val="0"/>
        <c:axPos val="b"/>
        <c:numFmt formatCode="mmm\-yyyy" sourceLinked="0"/>
        <c:majorTickMark val="out"/>
        <c:minorTickMark val="none"/>
        <c:tickLblPos val="nextTo"/>
        <c:crossAx val="146085376"/>
        <c:crosses val="autoZero"/>
        <c:auto val="1"/>
        <c:lblOffset val="100"/>
        <c:baseTimeUnit val="months"/>
      </c:dateAx>
      <c:valAx>
        <c:axId val="14608537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46083840"/>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a:t>CVD Primary Prevention</a:t>
            </a:r>
          </a:p>
        </c:rich>
      </c:tx>
      <c:layout/>
      <c:overlay val="0"/>
    </c:title>
    <c:autoTitleDeleted val="0"/>
    <c:plotArea>
      <c:layout/>
      <c:lineChart>
        <c:grouping val="standard"/>
        <c:varyColors val="0"/>
        <c:ser>
          <c:idx val="0"/>
          <c:order val="0"/>
          <c:tx>
            <c:strRef>
              <c:f>byLocality!$BJ$152</c:f>
              <c:strCache>
                <c:ptCount val="1"/>
                <c:pt idx="0">
                  <c:v>Eastern</c:v>
                </c:pt>
              </c:strCache>
            </c:strRef>
          </c:tx>
          <c:spPr>
            <a:ln w="19050">
              <a:solidFill>
                <a:srgbClr val="EC6B10"/>
              </a:solidFill>
            </a:ln>
          </c:spPr>
          <c:marker>
            <c:symbol val="diamond"/>
            <c:size val="4"/>
            <c:spPr>
              <a:solidFill>
                <a:srgbClr val="EC6B10"/>
              </a:solidFill>
              <a:ln w="19050">
                <a:solidFill>
                  <a:srgbClr val="EC6B10"/>
                </a:solidFill>
              </a:ln>
            </c:spPr>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byLocality!$BK$152:$CB$152</c:f>
              <c:numCache>
                <c:formatCode>0%</c:formatCode>
                <c:ptCount val="18"/>
                <c:pt idx="0">
                  <c:v>0.50853889943074004</c:v>
                </c:pt>
                <c:pt idx="1">
                  <c:v>0.50097465886939574</c:v>
                </c:pt>
                <c:pt idx="2">
                  <c:v>0.49613899613899615</c:v>
                </c:pt>
                <c:pt idx="3">
                  <c:v>0.50590551181102361</c:v>
                </c:pt>
                <c:pt idx="4">
                  <c:v>0.50097465886939574</c:v>
                </c:pt>
                <c:pt idx="5">
                  <c:v>0.50390625</c:v>
                </c:pt>
                <c:pt idx="6">
                  <c:v>0.50414593698175791</c:v>
                </c:pt>
                <c:pt idx="7">
                  <c:v>0.50415973377703827</c:v>
                </c:pt>
                <c:pt idx="8">
                  <c:v>0.51355932203389831</c:v>
                </c:pt>
                <c:pt idx="9">
                  <c:v>0.51877133105802042</c:v>
                </c:pt>
                <c:pt idx="10">
                  <c:v>0.52226027397260277</c:v>
                </c:pt>
                <c:pt idx="11">
                  <c:v>0.53092783505154639</c:v>
                </c:pt>
                <c:pt idx="12">
                  <c:v>0.53846153846153844</c:v>
                </c:pt>
                <c:pt idx="13">
                  <c:v>0.53859649122807018</c:v>
                </c:pt>
                <c:pt idx="14">
                  <c:v>0.56727272727272726</c:v>
                </c:pt>
                <c:pt idx="15">
                  <c:v>0.56529850746268662</c:v>
                </c:pt>
                <c:pt idx="16">
                  <c:v>0.57383177570093458</c:v>
                </c:pt>
                <c:pt idx="17">
                  <c:v>0.56792452830188678</c:v>
                </c:pt>
              </c:numCache>
            </c:numRef>
          </c:val>
          <c:smooth val="0"/>
        </c:ser>
        <c:ser>
          <c:idx val="1"/>
          <c:order val="1"/>
          <c:tx>
            <c:strRef>
              <c:f>byLocality!$BJ$153</c:f>
              <c:strCache>
                <c:ptCount val="1"/>
                <c:pt idx="0">
                  <c:v>Franklin</c:v>
                </c:pt>
              </c:strCache>
            </c:strRef>
          </c:tx>
          <c:spPr>
            <a:ln w="19050">
              <a:solidFill>
                <a:srgbClr val="A10863"/>
              </a:solidFill>
            </a:ln>
          </c:spPr>
          <c:marker>
            <c:symbol val="square"/>
            <c:size val="4"/>
            <c:spPr>
              <a:solidFill>
                <a:srgbClr val="A10863"/>
              </a:solidFill>
              <a:ln w="19050">
                <a:solidFill>
                  <a:srgbClr val="A10863"/>
                </a:solidFill>
              </a:ln>
            </c:spPr>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byLocality!$BK$153:$CB$153</c:f>
              <c:numCache>
                <c:formatCode>General</c:formatCode>
                <c:ptCount val="18"/>
                <c:pt idx="14" formatCode="0%">
                  <c:v>0.23574144486692014</c:v>
                </c:pt>
                <c:pt idx="15" formatCode="0%">
                  <c:v>0.23371647509578544</c:v>
                </c:pt>
                <c:pt idx="16" formatCode="0%">
                  <c:v>0.23255813953488372</c:v>
                </c:pt>
                <c:pt idx="17" formatCode="0%">
                  <c:v>0.24193548387096775</c:v>
                </c:pt>
              </c:numCache>
            </c:numRef>
          </c:val>
          <c:smooth val="0"/>
        </c:ser>
        <c:ser>
          <c:idx val="2"/>
          <c:order val="2"/>
          <c:tx>
            <c:strRef>
              <c:f>byLocality!$BJ$154</c:f>
              <c:strCache>
                <c:ptCount val="1"/>
                <c:pt idx="0">
                  <c:v>Mangere/Otara</c:v>
                </c:pt>
              </c:strCache>
            </c:strRef>
          </c:tx>
          <c:spPr>
            <a:ln w="19050">
              <a:solidFill>
                <a:srgbClr val="4BAD31"/>
              </a:solidFill>
            </a:ln>
          </c:spPr>
          <c:marker>
            <c:symbol val="triangle"/>
            <c:size val="4"/>
            <c:spPr>
              <a:solidFill>
                <a:srgbClr val="4BAD31"/>
              </a:solidFill>
              <a:ln w="19050">
                <a:solidFill>
                  <a:srgbClr val="4BAD31"/>
                </a:solidFill>
              </a:ln>
            </c:spPr>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byLocality!$BK$154:$CB$154</c:f>
              <c:numCache>
                <c:formatCode>0%</c:formatCode>
                <c:ptCount val="18"/>
                <c:pt idx="0">
                  <c:v>0.31080300404390526</c:v>
                </c:pt>
                <c:pt idx="1">
                  <c:v>0.34463276836158191</c:v>
                </c:pt>
                <c:pt idx="2">
                  <c:v>0.32510051694428488</c:v>
                </c:pt>
                <c:pt idx="3">
                  <c:v>0.32899943470887505</c:v>
                </c:pt>
                <c:pt idx="4">
                  <c:v>0.33202247191011236</c:v>
                </c:pt>
                <c:pt idx="5">
                  <c:v>0.3361250697934115</c:v>
                </c:pt>
                <c:pt idx="6">
                  <c:v>0.32156646442360726</c:v>
                </c:pt>
                <c:pt idx="7">
                  <c:v>0.31828193832599116</c:v>
                </c:pt>
                <c:pt idx="8">
                  <c:v>0.31888035126234909</c:v>
                </c:pt>
                <c:pt idx="9">
                  <c:v>0.32051976177585273</c:v>
                </c:pt>
                <c:pt idx="10">
                  <c:v>0.32413419913419911</c:v>
                </c:pt>
                <c:pt idx="11">
                  <c:v>0.32287723093564091</c:v>
                </c:pt>
                <c:pt idx="12">
                  <c:v>0.31922870915907875</c:v>
                </c:pt>
                <c:pt idx="13">
                  <c:v>0.32356076759061836</c:v>
                </c:pt>
                <c:pt idx="14">
                  <c:v>0.35788325150027278</c:v>
                </c:pt>
                <c:pt idx="15">
                  <c:v>0.3634385201305767</c:v>
                </c:pt>
                <c:pt idx="16">
                  <c:v>0.3674469243331519</c:v>
                </c:pt>
                <c:pt idx="17">
                  <c:v>0.37615677735438213</c:v>
                </c:pt>
              </c:numCache>
            </c:numRef>
          </c:val>
          <c:smooth val="0"/>
        </c:ser>
        <c:ser>
          <c:idx val="3"/>
          <c:order val="3"/>
          <c:tx>
            <c:strRef>
              <c:f>byLocality!$BJ$155</c:f>
              <c:strCache>
                <c:ptCount val="1"/>
                <c:pt idx="0">
                  <c:v>Manukau</c:v>
                </c:pt>
              </c:strCache>
            </c:strRef>
          </c:tx>
          <c:spPr>
            <a:ln w="19050">
              <a:solidFill>
                <a:srgbClr val="611980"/>
              </a:solidFill>
            </a:ln>
          </c:spPr>
          <c:marker>
            <c:symbol val="x"/>
            <c:size val="4"/>
            <c:spPr>
              <a:solidFill>
                <a:srgbClr val="611980"/>
              </a:solidFill>
              <a:ln w="19050">
                <a:solidFill>
                  <a:srgbClr val="611980"/>
                </a:solidFill>
              </a:ln>
            </c:spPr>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byLocality!$BK$155:$CB$155</c:f>
              <c:numCache>
                <c:formatCode>0%</c:formatCode>
                <c:ptCount val="18"/>
                <c:pt idx="0">
                  <c:v>3.0077979948013367E-2</c:v>
                </c:pt>
                <c:pt idx="1">
                  <c:v>3.1493145609484997E-2</c:v>
                </c:pt>
                <c:pt idx="2">
                  <c:v>3.2805012900847773E-2</c:v>
                </c:pt>
                <c:pt idx="3">
                  <c:v>3.3898305084745763E-2</c:v>
                </c:pt>
                <c:pt idx="4">
                  <c:v>3.4763313609467453E-2</c:v>
                </c:pt>
                <c:pt idx="5">
                  <c:v>3.4609720176730488E-2</c:v>
                </c:pt>
                <c:pt idx="6">
                  <c:v>3.246034673552195E-2</c:v>
                </c:pt>
                <c:pt idx="7">
                  <c:v>3.246034673552195E-2</c:v>
                </c:pt>
                <c:pt idx="8">
                  <c:v>3.2474804031354984E-2</c:v>
                </c:pt>
                <c:pt idx="9">
                  <c:v>3.2684539111274329E-2</c:v>
                </c:pt>
                <c:pt idx="10">
                  <c:v>3.2198371576609916E-2</c:v>
                </c:pt>
                <c:pt idx="11">
                  <c:v>3.3222591362126248E-2</c:v>
                </c:pt>
                <c:pt idx="12">
                  <c:v>3.4789045151739452E-2</c:v>
                </c:pt>
                <c:pt idx="13">
                  <c:v>3.7847866419294988E-2</c:v>
                </c:pt>
                <c:pt idx="14">
                  <c:v>0.27940421160760143</c:v>
                </c:pt>
                <c:pt idx="15">
                  <c:v>0.28306742151312403</c:v>
                </c:pt>
                <c:pt idx="16">
                  <c:v>0.28664987405541564</c:v>
                </c:pt>
                <c:pt idx="17">
                  <c:v>0.29164556962025318</c:v>
                </c:pt>
              </c:numCache>
            </c:numRef>
          </c:val>
          <c:smooth val="0"/>
        </c:ser>
        <c:ser>
          <c:idx val="4"/>
          <c:order val="4"/>
          <c:tx>
            <c:strRef>
              <c:f>byLocality!$BJ$156</c:f>
              <c:strCache>
                <c:ptCount val="1"/>
                <c:pt idx="0">
                  <c:v>CMDHB</c:v>
                </c:pt>
              </c:strCache>
            </c:strRef>
          </c:tx>
          <c:spPr>
            <a:ln w="28575">
              <a:solidFill>
                <a:srgbClr val="183169"/>
              </a:solidFill>
            </a:ln>
          </c:spPr>
          <c:marker>
            <c:symbol val="none"/>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byLocality!$BK$156:$CB$156</c:f>
              <c:numCache>
                <c:formatCode>0%</c:formatCode>
                <c:ptCount val="18"/>
                <c:pt idx="0">
                  <c:v>0.17915572611593616</c:v>
                </c:pt>
                <c:pt idx="1">
                  <c:v>0.18543184183142561</c:v>
                </c:pt>
                <c:pt idx="2">
                  <c:v>0.18342719227674981</c:v>
                </c:pt>
                <c:pt idx="3">
                  <c:v>0.18653576437587657</c:v>
                </c:pt>
                <c:pt idx="4">
                  <c:v>0.18851310786471884</c:v>
                </c:pt>
                <c:pt idx="5">
                  <c:v>0.19007770472205618</c:v>
                </c:pt>
                <c:pt idx="6">
                  <c:v>0.19016968987712113</c:v>
                </c:pt>
                <c:pt idx="7">
                  <c:v>0.18896255850234009</c:v>
                </c:pt>
                <c:pt idx="8">
                  <c:v>0.19072873698683951</c:v>
                </c:pt>
                <c:pt idx="9">
                  <c:v>0.19103956555469356</c:v>
                </c:pt>
                <c:pt idx="10">
                  <c:v>0.19302687962602261</c:v>
                </c:pt>
                <c:pt idx="11">
                  <c:v>0.19377431906614787</c:v>
                </c:pt>
                <c:pt idx="12">
                  <c:v>0.19412565648706478</c:v>
                </c:pt>
                <c:pt idx="13">
                  <c:v>0.19762692083252287</c:v>
                </c:pt>
                <c:pt idx="14">
                  <c:v>0.34269540605268889</c:v>
                </c:pt>
                <c:pt idx="15">
                  <c:v>0.34556574923547401</c:v>
                </c:pt>
                <c:pt idx="16">
                  <c:v>0.34907908992416037</c:v>
                </c:pt>
                <c:pt idx="17">
                  <c:v>0.35468409586056643</c:v>
                </c:pt>
              </c:numCache>
            </c:numRef>
          </c:val>
          <c:smooth val="0"/>
        </c:ser>
        <c:ser>
          <c:idx val="5"/>
          <c:order val="5"/>
          <c:tx>
            <c:strRef>
              <c:f>byLocality!$BJ$157</c:f>
              <c:strCache>
                <c:ptCount val="1"/>
                <c:pt idx="0">
                  <c:v>Target</c:v>
                </c:pt>
              </c:strCache>
            </c:strRef>
          </c:tx>
          <c:spPr>
            <a:ln w="19050">
              <a:solidFill>
                <a:srgbClr val="E2161A"/>
              </a:solidFill>
            </a:ln>
          </c:spPr>
          <c:marker>
            <c:symbol val="none"/>
          </c:marker>
          <c:cat>
            <c:numRef>
              <c:f>byLocality!$BK$151:$CB$151</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byLocality!$BK$157:$CB$157</c:f>
              <c:numCache>
                <c:formatCode>0%</c:formatCode>
                <c:ptCount val="18"/>
                <c:pt idx="0">
                  <c:v>0.7</c:v>
                </c:pt>
                <c:pt idx="1">
                  <c:v>0.7</c:v>
                </c:pt>
                <c:pt idx="2">
                  <c:v>0.7</c:v>
                </c:pt>
                <c:pt idx="3">
                  <c:v>0.7</c:v>
                </c:pt>
                <c:pt idx="4">
                  <c:v>0.7</c:v>
                </c:pt>
                <c:pt idx="5">
                  <c:v>0.7</c:v>
                </c:pt>
                <c:pt idx="6">
                  <c:v>0.7</c:v>
                </c:pt>
                <c:pt idx="7">
                  <c:v>0.7</c:v>
                </c:pt>
                <c:pt idx="8">
                  <c:v>0.7</c:v>
                </c:pt>
                <c:pt idx="9">
                  <c:v>0.7</c:v>
                </c:pt>
                <c:pt idx="10">
                  <c:v>0.7</c:v>
                </c:pt>
                <c:pt idx="11">
                  <c:v>0.7</c:v>
                </c:pt>
                <c:pt idx="12">
                  <c:v>0.7</c:v>
                </c:pt>
                <c:pt idx="13">
                  <c:v>0.7</c:v>
                </c:pt>
                <c:pt idx="14">
                  <c:v>0.7</c:v>
                </c:pt>
                <c:pt idx="15">
                  <c:v>0.7</c:v>
                </c:pt>
                <c:pt idx="16">
                  <c:v>0.7</c:v>
                </c:pt>
                <c:pt idx="17">
                  <c:v>0.7</c:v>
                </c:pt>
              </c:numCache>
            </c:numRef>
          </c:val>
          <c:smooth val="0"/>
        </c:ser>
        <c:dLbls>
          <c:showLegendKey val="0"/>
          <c:showVal val="0"/>
          <c:showCatName val="0"/>
          <c:showSerName val="0"/>
          <c:showPercent val="0"/>
          <c:showBubbleSize val="0"/>
        </c:dLbls>
        <c:marker val="1"/>
        <c:smooth val="0"/>
        <c:axId val="146151296"/>
        <c:axId val="146152832"/>
      </c:lineChart>
      <c:dateAx>
        <c:axId val="146151296"/>
        <c:scaling>
          <c:orientation val="minMax"/>
        </c:scaling>
        <c:delete val="0"/>
        <c:axPos val="b"/>
        <c:numFmt formatCode="mmm\-yyyy" sourceLinked="0"/>
        <c:majorTickMark val="out"/>
        <c:minorTickMark val="none"/>
        <c:tickLblPos val="nextTo"/>
        <c:crossAx val="146152832"/>
        <c:crosses val="autoZero"/>
        <c:auto val="1"/>
        <c:lblOffset val="100"/>
        <c:baseTimeUnit val="months"/>
      </c:dateAx>
      <c:valAx>
        <c:axId val="146152832"/>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46151296"/>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NZ" dirty="0" smtClean="0"/>
              <a:t>CM Health:</a:t>
            </a:r>
            <a:r>
              <a:rPr lang="en-NZ" baseline="0" dirty="0" smtClean="0"/>
              <a:t> P</a:t>
            </a:r>
            <a:r>
              <a:rPr lang="en-NZ" dirty="0" smtClean="0"/>
              <a:t>eople with high Hba1c</a:t>
            </a:r>
            <a:endParaRPr lang="en-NZ" baseline="0" dirty="0"/>
          </a:p>
          <a:p>
            <a:pPr>
              <a:defRPr/>
            </a:pPr>
            <a:r>
              <a:rPr lang="en-NZ" sz="1100" baseline="0" dirty="0"/>
              <a:t>(HbA1c &gt;75mmol/</a:t>
            </a:r>
            <a:r>
              <a:rPr lang="en-NZ" sz="1100" baseline="0" dirty="0" err="1"/>
              <a:t>mol</a:t>
            </a:r>
            <a:r>
              <a:rPr lang="en-NZ" sz="1100" baseline="0" dirty="0"/>
              <a:t>)</a:t>
            </a:r>
            <a:endParaRPr lang="en-NZ" sz="1100" dirty="0"/>
          </a:p>
        </c:rich>
      </c:tx>
      <c:layout/>
      <c:overlay val="0"/>
    </c:title>
    <c:autoTitleDeleted val="0"/>
    <c:plotArea>
      <c:layout/>
      <c:lineChart>
        <c:grouping val="standard"/>
        <c:varyColors val="0"/>
        <c:ser>
          <c:idx val="0"/>
          <c:order val="0"/>
          <c:tx>
            <c:strRef>
              <c:f>by75HbA1c!$G$36</c:f>
              <c:strCache>
                <c:ptCount val="1"/>
                <c:pt idx="0">
                  <c:v>Uncontrolled</c:v>
                </c:pt>
              </c:strCache>
            </c:strRef>
          </c:tx>
          <c:spPr>
            <a:ln w="19050">
              <a:solidFill>
                <a:srgbClr val="183169"/>
              </a:solidFill>
            </a:ln>
          </c:spPr>
          <c:marker>
            <c:symbol val="diamond"/>
            <c:size val="4"/>
            <c:spPr>
              <a:solidFill>
                <a:srgbClr val="183169"/>
              </a:solidFill>
              <a:ln w="19050">
                <a:solidFill>
                  <a:srgbClr val="183169"/>
                </a:solidFill>
              </a:ln>
            </c:spPr>
          </c:marker>
          <c:cat>
            <c:numRef>
              <c:f>by75HbA1c!$H$35:$Y$35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by75HbA1c!$H$36:$Y$36</c:f>
              <c:numCache>
                <c:formatCode>0%</c:formatCode>
                <c:ptCount val="18"/>
                <c:pt idx="0">
                  <c:v>0.20235978664942622</c:v>
                </c:pt>
                <c:pt idx="1">
                  <c:v>0.19860612460401267</c:v>
                </c:pt>
                <c:pt idx="2">
                  <c:v>0.20493588192596177</c:v>
                </c:pt>
                <c:pt idx="3">
                  <c:v>0.2062011698776946</c:v>
                </c:pt>
                <c:pt idx="4">
                  <c:v>0.21005180924407457</c:v>
                </c:pt>
                <c:pt idx="5">
                  <c:v>0.20805096782047641</c:v>
                </c:pt>
                <c:pt idx="6">
                  <c:v>0.20614749215678488</c:v>
                </c:pt>
                <c:pt idx="7">
                  <c:v>0.20249900833002776</c:v>
                </c:pt>
                <c:pt idx="8">
                  <c:v>0.19852852003072322</c:v>
                </c:pt>
                <c:pt idx="9">
                  <c:v>0.19556806190643686</c:v>
                </c:pt>
                <c:pt idx="10">
                  <c:v>0.19513641755634639</c:v>
                </c:pt>
                <c:pt idx="11">
                  <c:v>0.19196915407384327</c:v>
                </c:pt>
                <c:pt idx="12">
                  <c:v>0.19057960161749288</c:v>
                </c:pt>
                <c:pt idx="13">
                  <c:v>0.1938997005988024</c:v>
                </c:pt>
                <c:pt idx="14">
                  <c:v>0.1929412641621944</c:v>
                </c:pt>
                <c:pt idx="15">
                  <c:v>0.19632986955560469</c:v>
                </c:pt>
                <c:pt idx="16">
                  <c:v>0.20294128353536456</c:v>
                </c:pt>
                <c:pt idx="17">
                  <c:v>0.1941613780598368</c:v>
                </c:pt>
              </c:numCache>
            </c:numRef>
          </c:val>
          <c:smooth val="0"/>
        </c:ser>
        <c:ser>
          <c:idx val="1"/>
          <c:order val="1"/>
          <c:tx>
            <c:strRef>
              <c:f>by75HbA1c!$G$37</c:f>
              <c:strCache>
                <c:ptCount val="1"/>
                <c:pt idx="0">
                  <c:v>Controlled</c:v>
                </c:pt>
              </c:strCache>
            </c:strRef>
          </c:tx>
          <c:cat>
            <c:numRef>
              <c:f>by75HbA1c!$H$35:$Y$35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by75HbA1c!$H$37:$Y$37</c:f>
              <c:numCache>
                <c:formatCode>0%</c:formatCode>
                <c:ptCount val="18"/>
                <c:pt idx="0">
                  <c:v>0.72611928236625178</c:v>
                </c:pt>
                <c:pt idx="1">
                  <c:v>0.72798310454065474</c:v>
                </c:pt>
                <c:pt idx="2">
                  <c:v>0.7269941124284216</c:v>
                </c:pt>
                <c:pt idx="3">
                  <c:v>0.72597864768683273</c:v>
                </c:pt>
                <c:pt idx="4">
                  <c:v>0.7220658426141231</c:v>
                </c:pt>
                <c:pt idx="5">
                  <c:v>0.72633202126364482</c:v>
                </c:pt>
                <c:pt idx="6">
                  <c:v>0.72939915015289303</c:v>
                </c:pt>
                <c:pt idx="7">
                  <c:v>0.73387544625148748</c:v>
                </c:pt>
                <c:pt idx="8">
                  <c:v>0.73654849011602053</c:v>
                </c:pt>
                <c:pt idx="9">
                  <c:v>0.74064954859889787</c:v>
                </c:pt>
                <c:pt idx="10">
                  <c:v>0.74072756030051401</c:v>
                </c:pt>
                <c:pt idx="11">
                  <c:v>0.74653372799501483</c:v>
                </c:pt>
                <c:pt idx="12">
                  <c:v>0.73955369177774455</c:v>
                </c:pt>
                <c:pt idx="13">
                  <c:v>0.73727544910179643</c:v>
                </c:pt>
                <c:pt idx="14">
                  <c:v>0.74012373285629096</c:v>
                </c:pt>
                <c:pt idx="15">
                  <c:v>0.7352420959540128</c:v>
                </c:pt>
                <c:pt idx="16">
                  <c:v>0.73022460048778715</c:v>
                </c:pt>
                <c:pt idx="17">
                  <c:v>0.74005439709882137</c:v>
                </c:pt>
              </c:numCache>
            </c:numRef>
          </c:val>
          <c:smooth val="0"/>
        </c:ser>
        <c:ser>
          <c:idx val="2"/>
          <c:order val="2"/>
          <c:tx>
            <c:strRef>
              <c:f>by75HbA1c!$G$38</c:f>
              <c:strCache>
                <c:ptCount val="1"/>
                <c:pt idx="0">
                  <c:v>No HbA1c Result</c:v>
                </c:pt>
              </c:strCache>
            </c:strRef>
          </c:tx>
          <c:spPr>
            <a:ln>
              <a:solidFill>
                <a:schemeClr val="accent2">
                  <a:lumMod val="60000"/>
                  <a:lumOff val="40000"/>
                </a:schemeClr>
              </a:solidFill>
            </a:ln>
          </c:spPr>
          <c:marker>
            <c:spPr>
              <a:solidFill>
                <a:schemeClr val="accent6">
                  <a:lumMod val="60000"/>
                  <a:lumOff val="40000"/>
                </a:schemeClr>
              </a:solidFill>
              <a:ln>
                <a:solidFill>
                  <a:schemeClr val="accent2">
                    <a:lumMod val="60000"/>
                    <a:lumOff val="40000"/>
                  </a:schemeClr>
                </a:solidFill>
              </a:ln>
            </c:spPr>
          </c:marker>
          <c:cat>
            <c:numRef>
              <c:f>by75HbA1c!$H$35:$Y$35</c:f>
              <c:numCache>
                <c:formatCode>mmm\-yyyy</c:formatCode>
                <c:ptCount val="18"/>
                <c:pt idx="0">
                  <c:v>41851</c:v>
                </c:pt>
                <c:pt idx="1">
                  <c:v>41882</c:v>
                </c:pt>
                <c:pt idx="2">
                  <c:v>41912</c:v>
                </c:pt>
                <c:pt idx="3">
                  <c:v>41943</c:v>
                </c:pt>
                <c:pt idx="4">
                  <c:v>41973</c:v>
                </c:pt>
                <c:pt idx="5">
                  <c:v>42004</c:v>
                </c:pt>
                <c:pt idx="6">
                  <c:v>42035</c:v>
                </c:pt>
                <c:pt idx="7">
                  <c:v>42063</c:v>
                </c:pt>
                <c:pt idx="8">
                  <c:v>42094</c:v>
                </c:pt>
                <c:pt idx="9">
                  <c:v>42124</c:v>
                </c:pt>
                <c:pt idx="10">
                  <c:v>42155</c:v>
                </c:pt>
                <c:pt idx="11">
                  <c:v>42185</c:v>
                </c:pt>
                <c:pt idx="12">
                  <c:v>42216</c:v>
                </c:pt>
                <c:pt idx="13">
                  <c:v>42247</c:v>
                </c:pt>
                <c:pt idx="14">
                  <c:v>42277</c:v>
                </c:pt>
                <c:pt idx="15">
                  <c:v>42308</c:v>
                </c:pt>
                <c:pt idx="16">
                  <c:v>42338</c:v>
                </c:pt>
                <c:pt idx="17">
                  <c:v>42369</c:v>
                </c:pt>
              </c:numCache>
            </c:numRef>
          </c:cat>
          <c:val>
            <c:numRef>
              <c:f>by75HbA1c!$H$38:$Y$38</c:f>
              <c:numCache>
                <c:formatCode>0%</c:formatCode>
                <c:ptCount val="18"/>
                <c:pt idx="0">
                  <c:v>7.1520930984321968E-2</c:v>
                </c:pt>
                <c:pt idx="1">
                  <c:v>7.3410770855332624E-2</c:v>
                </c:pt>
                <c:pt idx="2">
                  <c:v>6.8070005645616577E-2</c:v>
                </c:pt>
                <c:pt idx="3">
                  <c:v>6.7820182435472651E-2</c:v>
                </c:pt>
                <c:pt idx="4">
                  <c:v>6.7882348141802315E-2</c:v>
                </c:pt>
                <c:pt idx="5">
                  <c:v>6.5617010915878751E-2</c:v>
                </c:pt>
                <c:pt idx="6">
                  <c:v>6.4453357690322066E-2</c:v>
                </c:pt>
                <c:pt idx="7">
                  <c:v>6.3625545418484725E-2</c:v>
                </c:pt>
                <c:pt idx="8">
                  <c:v>6.4922989853256258E-2</c:v>
                </c:pt>
                <c:pt idx="9">
                  <c:v>6.3782389494665262E-2</c:v>
                </c:pt>
                <c:pt idx="10">
                  <c:v>6.4136022143139584E-2</c:v>
                </c:pt>
                <c:pt idx="11">
                  <c:v>6.1497117931141924E-2</c:v>
                </c:pt>
                <c:pt idx="12">
                  <c:v>6.9866706604762616E-2</c:v>
                </c:pt>
                <c:pt idx="13">
                  <c:v>6.8824850299401191E-2</c:v>
                </c:pt>
                <c:pt idx="14">
                  <c:v>6.6935002981514613E-2</c:v>
                </c:pt>
                <c:pt idx="15">
                  <c:v>6.8428034490382483E-2</c:v>
                </c:pt>
                <c:pt idx="16">
                  <c:v>6.683411597684831E-2</c:v>
                </c:pt>
                <c:pt idx="17">
                  <c:v>6.578422484134179E-2</c:v>
                </c:pt>
              </c:numCache>
            </c:numRef>
          </c:val>
          <c:smooth val="0"/>
        </c:ser>
        <c:dLbls>
          <c:showLegendKey val="0"/>
          <c:showVal val="0"/>
          <c:showCatName val="0"/>
          <c:showSerName val="0"/>
          <c:showPercent val="0"/>
          <c:showBubbleSize val="0"/>
        </c:dLbls>
        <c:marker val="1"/>
        <c:smooth val="0"/>
        <c:axId val="146191872"/>
        <c:axId val="146193792"/>
      </c:lineChart>
      <c:dateAx>
        <c:axId val="146191872"/>
        <c:scaling>
          <c:orientation val="minMax"/>
        </c:scaling>
        <c:delete val="0"/>
        <c:axPos val="b"/>
        <c:numFmt formatCode="mmm\-yyyy" sourceLinked="0"/>
        <c:majorTickMark val="out"/>
        <c:minorTickMark val="none"/>
        <c:tickLblPos val="nextTo"/>
        <c:crossAx val="146193792"/>
        <c:crosses val="autoZero"/>
        <c:auto val="0"/>
        <c:lblOffset val="100"/>
        <c:baseTimeUnit val="days"/>
      </c:dateAx>
      <c:valAx>
        <c:axId val="146193792"/>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46191872"/>
        <c:crosses val="autoZero"/>
        <c:crossBetween val="between"/>
      </c:valAx>
    </c:plotArea>
    <c:legend>
      <c:legendPos val="b"/>
      <c:layout/>
      <c:overlay val="0"/>
    </c:legend>
    <c:plotVisOnly val="1"/>
    <c:dispBlanksAs val="gap"/>
    <c:showDLblsOverMax val="0"/>
  </c:chart>
  <c:spPr>
    <a:solidFill>
      <a:schemeClr val="bg1"/>
    </a:solid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NZ" sz="1800" dirty="0" smtClean="0"/>
              <a:t>Diabetes Care</a:t>
            </a:r>
            <a:r>
              <a:rPr lang="en-NZ" sz="1800" baseline="0" dirty="0" smtClean="0"/>
              <a:t> </a:t>
            </a:r>
            <a:r>
              <a:rPr lang="en-NZ" sz="1800" smtClean="0"/>
              <a:t>Collaborative Practices</a:t>
            </a:r>
          </a:p>
          <a:p>
            <a:pPr>
              <a:defRPr/>
            </a:pPr>
            <a:r>
              <a:rPr lang="en-NZ" sz="1800" smtClean="0"/>
              <a:t>Number </a:t>
            </a:r>
            <a:r>
              <a:rPr lang="en-NZ" sz="1800" dirty="0" smtClean="0"/>
              <a:t>of</a:t>
            </a:r>
            <a:r>
              <a:rPr lang="en-NZ" sz="1800" baseline="0" dirty="0" smtClean="0"/>
              <a:t> people with poorly controlled diabetes </a:t>
            </a:r>
          </a:p>
          <a:p>
            <a:pPr>
              <a:defRPr/>
            </a:pPr>
            <a:r>
              <a:rPr lang="en-NZ" sz="1400" baseline="0" dirty="0" smtClean="0"/>
              <a:t>De</a:t>
            </a:r>
            <a:r>
              <a:rPr lang="en-NZ" sz="1400" dirty="0" smtClean="0"/>
              <a:t>cember 2015</a:t>
            </a:r>
            <a:endParaRPr lang="en-NZ" sz="1400" dirty="0"/>
          </a:p>
          <a:p>
            <a:pPr>
              <a:defRPr/>
            </a:pPr>
            <a:r>
              <a:rPr lang="en-NZ" sz="1200" dirty="0"/>
              <a:t>(HbA1c&gt;74.98)</a:t>
            </a:r>
          </a:p>
        </c:rich>
      </c:tx>
      <c:layout/>
      <c:overlay val="0"/>
    </c:title>
    <c:autoTitleDeleted val="0"/>
    <c:plotArea>
      <c:layout/>
      <c:barChart>
        <c:barDir val="col"/>
        <c:grouping val="stacked"/>
        <c:varyColors val="0"/>
        <c:ser>
          <c:idx val="0"/>
          <c:order val="0"/>
          <c:tx>
            <c:strRef>
              <c:f>byDCIP!$P$343</c:f>
              <c:strCache>
                <c:ptCount val="1"/>
                <c:pt idx="0">
                  <c:v>Asian</c:v>
                </c:pt>
              </c:strCache>
            </c:strRef>
          </c:tx>
          <c:invertIfNegative val="0"/>
          <c:cat>
            <c:strRef>
              <c:f>byDCIP!$O$344:$O$352</c:f>
              <c:strCache>
                <c:ptCount val="9"/>
                <c:pt idx="0">
                  <c:v>Bader Drive Healthcare Trust </c:v>
                </c:pt>
                <c:pt idx="1">
                  <c:v>ETHC - Otara Mall</c:v>
                </c:pt>
                <c:pt idx="2">
                  <c:v>Mangere East Medical Centre</c:v>
                </c:pt>
                <c:pt idx="3">
                  <c:v>Mangere Family Doctors </c:v>
                </c:pt>
                <c:pt idx="4">
                  <c:v>Manukau Medical Associates</c:v>
                </c:pt>
                <c:pt idx="5">
                  <c:v>Manurewa Family Doctors Ltd</c:v>
                </c:pt>
                <c:pt idx="6">
                  <c:v>Otara Family &amp; Christian Health Centre</c:v>
                </c:pt>
                <c:pt idx="7">
                  <c:v>South Seas Healthcare Trust</c:v>
                </c:pt>
                <c:pt idx="8">
                  <c:v>Turuki Health Centre</c:v>
                </c:pt>
              </c:strCache>
            </c:strRef>
          </c:cat>
          <c:val>
            <c:numRef>
              <c:f>byDCIP!$P$344:$P$352</c:f>
              <c:numCache>
                <c:formatCode>General</c:formatCode>
                <c:ptCount val="9"/>
                <c:pt idx="0">
                  <c:v>3</c:v>
                </c:pt>
                <c:pt idx="1">
                  <c:v>3</c:v>
                </c:pt>
                <c:pt idx="2">
                  <c:v>35</c:v>
                </c:pt>
                <c:pt idx="3">
                  <c:v>27</c:v>
                </c:pt>
                <c:pt idx="4">
                  <c:v>26</c:v>
                </c:pt>
                <c:pt idx="5">
                  <c:v>8</c:v>
                </c:pt>
                <c:pt idx="6">
                  <c:v>2</c:v>
                </c:pt>
                <c:pt idx="7">
                  <c:v>0</c:v>
                </c:pt>
                <c:pt idx="8">
                  <c:v>8</c:v>
                </c:pt>
              </c:numCache>
            </c:numRef>
          </c:val>
        </c:ser>
        <c:ser>
          <c:idx val="1"/>
          <c:order val="1"/>
          <c:tx>
            <c:strRef>
              <c:f>byDCIP!$Q$343</c:f>
              <c:strCache>
                <c:ptCount val="1"/>
                <c:pt idx="0">
                  <c:v>European</c:v>
                </c:pt>
              </c:strCache>
            </c:strRef>
          </c:tx>
          <c:invertIfNegative val="0"/>
          <c:cat>
            <c:strRef>
              <c:f>byDCIP!$O$344:$O$352</c:f>
              <c:strCache>
                <c:ptCount val="9"/>
                <c:pt idx="0">
                  <c:v>Bader Drive Healthcare Trust </c:v>
                </c:pt>
                <c:pt idx="1">
                  <c:v>ETHC - Otara Mall</c:v>
                </c:pt>
                <c:pt idx="2">
                  <c:v>Mangere East Medical Centre</c:v>
                </c:pt>
                <c:pt idx="3">
                  <c:v>Mangere Family Doctors </c:v>
                </c:pt>
                <c:pt idx="4">
                  <c:v>Manukau Medical Associates</c:v>
                </c:pt>
                <c:pt idx="5">
                  <c:v>Manurewa Family Doctors Ltd</c:v>
                </c:pt>
                <c:pt idx="6">
                  <c:v>Otara Family &amp; Christian Health Centre</c:v>
                </c:pt>
                <c:pt idx="7">
                  <c:v>South Seas Healthcare Trust</c:v>
                </c:pt>
                <c:pt idx="8">
                  <c:v>Turuki Health Centre</c:v>
                </c:pt>
              </c:strCache>
            </c:strRef>
          </c:cat>
          <c:val>
            <c:numRef>
              <c:f>byDCIP!$Q$344:$Q$352</c:f>
              <c:numCache>
                <c:formatCode>General</c:formatCode>
                <c:ptCount val="9"/>
                <c:pt idx="0">
                  <c:v>4</c:v>
                </c:pt>
                <c:pt idx="1">
                  <c:v>1</c:v>
                </c:pt>
                <c:pt idx="2">
                  <c:v>3</c:v>
                </c:pt>
                <c:pt idx="3">
                  <c:v>15</c:v>
                </c:pt>
                <c:pt idx="4">
                  <c:v>15</c:v>
                </c:pt>
                <c:pt idx="5">
                  <c:v>6</c:v>
                </c:pt>
                <c:pt idx="6">
                  <c:v>9</c:v>
                </c:pt>
                <c:pt idx="7">
                  <c:v>1</c:v>
                </c:pt>
                <c:pt idx="8">
                  <c:v>1</c:v>
                </c:pt>
              </c:numCache>
            </c:numRef>
          </c:val>
        </c:ser>
        <c:ser>
          <c:idx val="2"/>
          <c:order val="2"/>
          <c:tx>
            <c:strRef>
              <c:f>byDCIP!$R$343</c:f>
              <c:strCache>
                <c:ptCount val="1"/>
                <c:pt idx="0">
                  <c:v>Maaori</c:v>
                </c:pt>
              </c:strCache>
            </c:strRef>
          </c:tx>
          <c:invertIfNegative val="0"/>
          <c:cat>
            <c:strRef>
              <c:f>byDCIP!$O$344:$O$352</c:f>
              <c:strCache>
                <c:ptCount val="9"/>
                <c:pt idx="0">
                  <c:v>Bader Drive Healthcare Trust </c:v>
                </c:pt>
                <c:pt idx="1">
                  <c:v>ETHC - Otara Mall</c:v>
                </c:pt>
                <c:pt idx="2">
                  <c:v>Mangere East Medical Centre</c:v>
                </c:pt>
                <c:pt idx="3">
                  <c:v>Mangere Family Doctors </c:v>
                </c:pt>
                <c:pt idx="4">
                  <c:v>Manukau Medical Associates</c:v>
                </c:pt>
                <c:pt idx="5">
                  <c:v>Manurewa Family Doctors Ltd</c:v>
                </c:pt>
                <c:pt idx="6">
                  <c:v>Otara Family &amp; Christian Health Centre</c:v>
                </c:pt>
                <c:pt idx="7">
                  <c:v>South Seas Healthcare Trust</c:v>
                </c:pt>
                <c:pt idx="8">
                  <c:v>Turuki Health Centre</c:v>
                </c:pt>
              </c:strCache>
            </c:strRef>
          </c:cat>
          <c:val>
            <c:numRef>
              <c:f>byDCIP!$R$344:$R$352</c:f>
              <c:numCache>
                <c:formatCode>General</c:formatCode>
                <c:ptCount val="9"/>
                <c:pt idx="0">
                  <c:v>6</c:v>
                </c:pt>
                <c:pt idx="1">
                  <c:v>5</c:v>
                </c:pt>
                <c:pt idx="2">
                  <c:v>10</c:v>
                </c:pt>
                <c:pt idx="3">
                  <c:v>39</c:v>
                </c:pt>
                <c:pt idx="4">
                  <c:v>16</c:v>
                </c:pt>
                <c:pt idx="5">
                  <c:v>25</c:v>
                </c:pt>
                <c:pt idx="6">
                  <c:v>52</c:v>
                </c:pt>
                <c:pt idx="7">
                  <c:v>3</c:v>
                </c:pt>
                <c:pt idx="8">
                  <c:v>36</c:v>
                </c:pt>
              </c:numCache>
            </c:numRef>
          </c:val>
        </c:ser>
        <c:ser>
          <c:idx val="3"/>
          <c:order val="3"/>
          <c:tx>
            <c:strRef>
              <c:f>byDCIP!$S$343</c:f>
              <c:strCache>
                <c:ptCount val="1"/>
                <c:pt idx="0">
                  <c:v>Other</c:v>
                </c:pt>
              </c:strCache>
            </c:strRef>
          </c:tx>
          <c:invertIfNegative val="0"/>
          <c:cat>
            <c:strRef>
              <c:f>byDCIP!$O$344:$O$352</c:f>
              <c:strCache>
                <c:ptCount val="9"/>
                <c:pt idx="0">
                  <c:v>Bader Drive Healthcare Trust </c:v>
                </c:pt>
                <c:pt idx="1">
                  <c:v>ETHC - Otara Mall</c:v>
                </c:pt>
                <c:pt idx="2">
                  <c:v>Mangere East Medical Centre</c:v>
                </c:pt>
                <c:pt idx="3">
                  <c:v>Mangere Family Doctors </c:v>
                </c:pt>
                <c:pt idx="4">
                  <c:v>Manukau Medical Associates</c:v>
                </c:pt>
                <c:pt idx="5">
                  <c:v>Manurewa Family Doctors Ltd</c:v>
                </c:pt>
                <c:pt idx="6">
                  <c:v>Otara Family &amp; Christian Health Centre</c:v>
                </c:pt>
                <c:pt idx="7">
                  <c:v>South Seas Healthcare Trust</c:v>
                </c:pt>
                <c:pt idx="8">
                  <c:v>Turuki Health Centre</c:v>
                </c:pt>
              </c:strCache>
            </c:strRef>
          </c:cat>
          <c:val>
            <c:numRef>
              <c:f>byDCIP!$S$344:$S$352</c:f>
              <c:numCache>
                <c:formatCode>General</c:formatCode>
                <c:ptCount val="9"/>
                <c:pt idx="0">
                  <c:v>0</c:v>
                </c:pt>
                <c:pt idx="1">
                  <c:v>0</c:v>
                </c:pt>
                <c:pt idx="2">
                  <c:v>0</c:v>
                </c:pt>
                <c:pt idx="3">
                  <c:v>2</c:v>
                </c:pt>
                <c:pt idx="4">
                  <c:v>1</c:v>
                </c:pt>
                <c:pt idx="5">
                  <c:v>1</c:v>
                </c:pt>
                <c:pt idx="6">
                  <c:v>0</c:v>
                </c:pt>
                <c:pt idx="7">
                  <c:v>0</c:v>
                </c:pt>
                <c:pt idx="8">
                  <c:v>3</c:v>
                </c:pt>
              </c:numCache>
            </c:numRef>
          </c:val>
        </c:ser>
        <c:ser>
          <c:idx val="4"/>
          <c:order val="4"/>
          <c:tx>
            <c:strRef>
              <c:f>byDCIP!$T$343</c:f>
              <c:strCache>
                <c:ptCount val="1"/>
                <c:pt idx="0">
                  <c:v>Pacific</c:v>
                </c:pt>
              </c:strCache>
            </c:strRef>
          </c:tx>
          <c:invertIfNegative val="0"/>
          <c:cat>
            <c:strRef>
              <c:f>byDCIP!$O$344:$O$352</c:f>
              <c:strCache>
                <c:ptCount val="9"/>
                <c:pt idx="0">
                  <c:v>Bader Drive Healthcare Trust </c:v>
                </c:pt>
                <c:pt idx="1">
                  <c:v>ETHC - Otara Mall</c:v>
                </c:pt>
                <c:pt idx="2">
                  <c:v>Mangere East Medical Centre</c:v>
                </c:pt>
                <c:pt idx="3">
                  <c:v>Mangere Family Doctors </c:v>
                </c:pt>
                <c:pt idx="4">
                  <c:v>Manukau Medical Associates</c:v>
                </c:pt>
                <c:pt idx="5">
                  <c:v>Manurewa Family Doctors Ltd</c:v>
                </c:pt>
                <c:pt idx="6">
                  <c:v>Otara Family &amp; Christian Health Centre</c:v>
                </c:pt>
                <c:pt idx="7">
                  <c:v>South Seas Healthcare Trust</c:v>
                </c:pt>
                <c:pt idx="8">
                  <c:v>Turuki Health Centre</c:v>
                </c:pt>
              </c:strCache>
            </c:strRef>
          </c:cat>
          <c:val>
            <c:numRef>
              <c:f>byDCIP!$T$344:$T$352</c:f>
              <c:numCache>
                <c:formatCode>General</c:formatCode>
                <c:ptCount val="9"/>
                <c:pt idx="0">
                  <c:v>264</c:v>
                </c:pt>
                <c:pt idx="1">
                  <c:v>119</c:v>
                </c:pt>
                <c:pt idx="2">
                  <c:v>65</c:v>
                </c:pt>
                <c:pt idx="3">
                  <c:v>161</c:v>
                </c:pt>
                <c:pt idx="4">
                  <c:v>33</c:v>
                </c:pt>
                <c:pt idx="5">
                  <c:v>31</c:v>
                </c:pt>
                <c:pt idx="6">
                  <c:v>216</c:v>
                </c:pt>
                <c:pt idx="7">
                  <c:v>110</c:v>
                </c:pt>
                <c:pt idx="8">
                  <c:v>67</c:v>
                </c:pt>
              </c:numCache>
            </c:numRef>
          </c:val>
        </c:ser>
        <c:dLbls>
          <c:showLegendKey val="0"/>
          <c:showVal val="0"/>
          <c:showCatName val="0"/>
          <c:showSerName val="0"/>
          <c:showPercent val="0"/>
          <c:showBubbleSize val="0"/>
        </c:dLbls>
        <c:gapWidth val="150"/>
        <c:overlap val="100"/>
        <c:axId val="163639680"/>
        <c:axId val="163641216"/>
      </c:barChart>
      <c:catAx>
        <c:axId val="163639680"/>
        <c:scaling>
          <c:orientation val="minMax"/>
        </c:scaling>
        <c:delete val="0"/>
        <c:axPos val="b"/>
        <c:majorTickMark val="out"/>
        <c:minorTickMark val="none"/>
        <c:tickLblPos val="nextTo"/>
        <c:crossAx val="163641216"/>
        <c:crosses val="autoZero"/>
        <c:auto val="1"/>
        <c:lblAlgn val="ctr"/>
        <c:lblOffset val="100"/>
        <c:noMultiLvlLbl val="0"/>
      </c:catAx>
      <c:valAx>
        <c:axId val="163641216"/>
        <c:scaling>
          <c:orientation val="minMax"/>
        </c:scaling>
        <c:delete val="0"/>
        <c:axPos val="l"/>
        <c:majorGridlines/>
        <c:numFmt formatCode="General" sourceLinked="1"/>
        <c:majorTickMark val="out"/>
        <c:minorTickMark val="none"/>
        <c:tickLblPos val="nextTo"/>
        <c:crossAx val="163639680"/>
        <c:crosses val="autoZero"/>
        <c:crossBetween val="between"/>
      </c:valAx>
    </c:plotArea>
    <c:legend>
      <c:legendPos val="r"/>
      <c:layout/>
      <c:overlay val="0"/>
    </c:legend>
    <c:plotVisOnly val="1"/>
    <c:dispBlanksAs val="gap"/>
    <c:showDLblsOverMax val="0"/>
  </c:chart>
  <c:spPr>
    <a:solidFill>
      <a:srgbClr val="FFFFFF"/>
    </a:solidFill>
    <a:ln>
      <a:noFill/>
    </a:ln>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NZ" dirty="0" smtClean="0"/>
              <a:t>Diabetes</a:t>
            </a:r>
            <a:r>
              <a:rPr lang="en-NZ" baseline="0" dirty="0" smtClean="0"/>
              <a:t> Care </a:t>
            </a:r>
            <a:r>
              <a:rPr lang="en-NZ" dirty="0" smtClean="0"/>
              <a:t>Collaborative Practices</a:t>
            </a:r>
          </a:p>
          <a:p>
            <a:pPr>
              <a:defRPr/>
            </a:pPr>
            <a:r>
              <a:rPr lang="en-NZ" dirty="0" smtClean="0"/>
              <a:t>Percentage </a:t>
            </a:r>
            <a:r>
              <a:rPr lang="en-NZ" dirty="0" smtClean="0"/>
              <a:t>of diabetic</a:t>
            </a:r>
            <a:r>
              <a:rPr lang="en-NZ" baseline="0" dirty="0" smtClean="0"/>
              <a:t> patients that are poorly controlled</a:t>
            </a:r>
          </a:p>
          <a:p>
            <a:pPr>
              <a:defRPr/>
            </a:pPr>
            <a:r>
              <a:rPr lang="en-NZ" sz="1400" dirty="0" smtClean="0"/>
              <a:t>December</a:t>
            </a:r>
            <a:r>
              <a:rPr lang="en-NZ" sz="1400" baseline="0" dirty="0" smtClean="0"/>
              <a:t> </a:t>
            </a:r>
            <a:r>
              <a:rPr lang="en-NZ" sz="1400" baseline="0" dirty="0"/>
              <a:t>2015 </a:t>
            </a:r>
          </a:p>
        </c:rich>
      </c:tx>
      <c:layout/>
      <c:overlay val="0"/>
    </c:title>
    <c:autoTitleDeleted val="0"/>
    <c:plotArea>
      <c:layout/>
      <c:barChart>
        <c:barDir val="col"/>
        <c:grouping val="clustered"/>
        <c:varyColors val="0"/>
        <c:ser>
          <c:idx val="0"/>
          <c:order val="0"/>
          <c:invertIfNegative val="0"/>
          <c:cat>
            <c:strRef>
              <c:f>byDCIP!$AN$423:$AN$431</c:f>
              <c:strCache>
                <c:ptCount val="9"/>
                <c:pt idx="0">
                  <c:v>Bader Drive Healthcare Trust </c:v>
                </c:pt>
                <c:pt idx="1">
                  <c:v>Mangere Family Doctors </c:v>
                </c:pt>
                <c:pt idx="2">
                  <c:v>South Seas Healthcare Trust</c:v>
                </c:pt>
                <c:pt idx="3">
                  <c:v>Mangere East Medical Centre</c:v>
                </c:pt>
                <c:pt idx="4">
                  <c:v>Manukau Medical Associates</c:v>
                </c:pt>
                <c:pt idx="5">
                  <c:v>Manurewa Family Doctors Ltd</c:v>
                </c:pt>
                <c:pt idx="6">
                  <c:v>Otara Family &amp; Christian Health Centre</c:v>
                </c:pt>
                <c:pt idx="7">
                  <c:v>Turuki Health Centre</c:v>
                </c:pt>
                <c:pt idx="8">
                  <c:v>ETHC - Otara Mall</c:v>
                </c:pt>
              </c:strCache>
            </c:strRef>
          </c:cat>
          <c:val>
            <c:numRef>
              <c:f>byDCIP!$AO$423:$AO$431</c:f>
              <c:numCache>
                <c:formatCode>0%</c:formatCode>
                <c:ptCount val="9"/>
                <c:pt idx="0">
                  <c:v>0.33054892601431979</c:v>
                </c:pt>
                <c:pt idx="1">
                  <c:v>0.28273464658169178</c:v>
                </c:pt>
                <c:pt idx="2">
                  <c:v>0.20212765957446807</c:v>
                </c:pt>
                <c:pt idx="3">
                  <c:v>0.26968973747016706</c:v>
                </c:pt>
                <c:pt idx="4">
                  <c:v>0.13746223564954682</c:v>
                </c:pt>
                <c:pt idx="5">
                  <c:v>0.19613259668508287</c:v>
                </c:pt>
                <c:pt idx="6">
                  <c:v>0.27983951855566702</c:v>
                </c:pt>
                <c:pt idx="7">
                  <c:v>0.26136363636363635</c:v>
                </c:pt>
                <c:pt idx="8">
                  <c:v>0.24196597353497165</c:v>
                </c:pt>
              </c:numCache>
            </c:numRef>
          </c:val>
        </c:ser>
        <c:dLbls>
          <c:showLegendKey val="0"/>
          <c:showVal val="0"/>
          <c:showCatName val="0"/>
          <c:showSerName val="0"/>
          <c:showPercent val="0"/>
          <c:showBubbleSize val="0"/>
        </c:dLbls>
        <c:gapWidth val="150"/>
        <c:axId val="174635648"/>
        <c:axId val="174637440"/>
      </c:barChart>
      <c:catAx>
        <c:axId val="174635648"/>
        <c:scaling>
          <c:orientation val="minMax"/>
        </c:scaling>
        <c:delete val="0"/>
        <c:axPos val="b"/>
        <c:majorTickMark val="out"/>
        <c:minorTickMark val="none"/>
        <c:tickLblPos val="nextTo"/>
        <c:crossAx val="174637440"/>
        <c:crosses val="autoZero"/>
        <c:auto val="1"/>
        <c:lblAlgn val="ctr"/>
        <c:lblOffset val="100"/>
        <c:noMultiLvlLbl val="0"/>
      </c:catAx>
      <c:valAx>
        <c:axId val="174637440"/>
        <c:scaling>
          <c:orientation val="minMax"/>
        </c:scaling>
        <c:delete val="0"/>
        <c:axPos val="l"/>
        <c:majorGridlines/>
        <c:numFmt formatCode="0%" sourceLinked="1"/>
        <c:majorTickMark val="out"/>
        <c:minorTickMark val="none"/>
        <c:tickLblPos val="nextTo"/>
        <c:crossAx val="174635648"/>
        <c:crosses val="autoZero"/>
        <c:crossBetween val="between"/>
      </c:valAx>
    </c:plotArea>
    <c:plotVisOnly val="1"/>
    <c:dispBlanksAs val="gap"/>
    <c:showDLblsOverMax val="0"/>
  </c:chart>
  <c:spPr>
    <a:solidFill>
      <a:srgbClr val="FFFFFF"/>
    </a:solidFill>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0.04427</cdr:x>
      <cdr:y>0.8832</cdr:y>
    </cdr:from>
    <cdr:to>
      <cdr:x>0.89162</cdr:x>
      <cdr:y>0.98832</cdr:y>
    </cdr:to>
    <cdr:sp macro="" textlink="">
      <cdr:nvSpPr>
        <cdr:cNvPr id="2" name="Rectangle 1"/>
        <cdr:cNvSpPr/>
      </cdr:nvSpPr>
      <cdr:spPr bwMode="auto">
        <a:xfrm xmlns:a="http://schemas.openxmlformats.org/drawingml/2006/main">
          <a:off x="323528" y="5445224"/>
          <a:ext cx="6192688" cy="648072"/>
        </a:xfrm>
        <a:prstGeom xmlns:a="http://schemas.openxmlformats.org/drawingml/2006/main" prst="rect">
          <a:avLst/>
        </a:prstGeom>
        <a:solidFill xmlns:a="http://schemas.openxmlformats.org/drawingml/2006/main">
          <a:schemeClr val="accent1"/>
        </a:solidFill>
        <a:ln xmlns:a="http://schemas.openxmlformats.org/drawingml/2006/main" w="38100" cap="flat" cmpd="sng" algn="ctr">
          <a:no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B80D9483-9E56-45A5-9F4D-5E9B4443FDE5}" type="datetimeFigureOut">
              <a:rPr lang="en-NZ" smtClean="0"/>
              <a:t>31/10/2016</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ED54690E-EC93-4730-80A0-4F5BEA072A79}" type="slidenum">
              <a:rPr lang="en-NZ" smtClean="0"/>
              <a:t>‹#›</a:t>
            </a:fld>
            <a:endParaRPr lang="en-NZ"/>
          </a:p>
        </p:txBody>
      </p:sp>
    </p:spTree>
    <p:extLst>
      <p:ext uri="{BB962C8B-B14F-4D97-AF65-F5344CB8AC3E}">
        <p14:creationId xmlns:p14="http://schemas.microsoft.com/office/powerpoint/2010/main" val="207852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People enrolled in CM Health practices regardless</a:t>
            </a:r>
            <a:r>
              <a:rPr lang="en-NZ" baseline="0" dirty="0" smtClean="0"/>
              <a:t> </a:t>
            </a:r>
            <a:r>
              <a:rPr lang="en-NZ" baseline="0" smtClean="0"/>
              <a:t>of domicile</a:t>
            </a:r>
            <a:endParaRPr lang="en-NZ" dirty="0"/>
          </a:p>
        </p:txBody>
      </p:sp>
      <p:sp>
        <p:nvSpPr>
          <p:cNvPr id="4" name="Slide Number Placeholder 3"/>
          <p:cNvSpPr>
            <a:spLocks noGrp="1"/>
          </p:cNvSpPr>
          <p:nvPr>
            <p:ph type="sldNum" sz="quarter" idx="10"/>
          </p:nvPr>
        </p:nvSpPr>
        <p:spPr/>
        <p:txBody>
          <a:bodyPr/>
          <a:lstStyle/>
          <a:p>
            <a:fld id="{ED54690E-EC93-4730-80A0-4F5BEA072A79}" type="slidenum">
              <a:rPr lang="en-NZ" smtClean="0"/>
              <a:t>4</a:t>
            </a:fld>
            <a:endParaRPr lang="en-NZ"/>
          </a:p>
        </p:txBody>
      </p:sp>
    </p:spTree>
    <p:extLst>
      <p:ext uri="{BB962C8B-B14F-4D97-AF65-F5344CB8AC3E}">
        <p14:creationId xmlns:p14="http://schemas.microsoft.com/office/powerpoint/2010/main" val="2559801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7% increase in poorly controlled in 18 months</a:t>
            </a:r>
            <a:endParaRPr lang="en-NZ" dirty="0"/>
          </a:p>
        </p:txBody>
      </p:sp>
      <p:sp>
        <p:nvSpPr>
          <p:cNvPr id="4" name="Slide Number Placeholder 3"/>
          <p:cNvSpPr>
            <a:spLocks noGrp="1"/>
          </p:cNvSpPr>
          <p:nvPr>
            <p:ph type="sldNum" sz="quarter" idx="10"/>
          </p:nvPr>
        </p:nvSpPr>
        <p:spPr/>
        <p:txBody>
          <a:bodyPr/>
          <a:lstStyle/>
          <a:p>
            <a:fld id="{ED54690E-EC93-4730-80A0-4F5BEA072A79}" type="slidenum">
              <a:rPr lang="en-NZ" smtClean="0"/>
              <a:t>10</a:t>
            </a:fld>
            <a:endParaRPr lang="en-NZ"/>
          </a:p>
        </p:txBody>
      </p:sp>
    </p:spTree>
    <p:extLst>
      <p:ext uri="{BB962C8B-B14F-4D97-AF65-F5344CB8AC3E}">
        <p14:creationId xmlns:p14="http://schemas.microsoft.com/office/powerpoint/2010/main" val="63650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idx="1"/>
          </p:nvPr>
        </p:nvSpPr>
        <p:spPr>
          <a:xfrm>
            <a:off x="323850" y="2357306"/>
            <a:ext cx="8496300" cy="4167318"/>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Content Placeholder 2"/>
          <p:cNvSpPr>
            <a:spLocks noGrp="1"/>
          </p:cNvSpPr>
          <p:nvPr>
            <p:ph idx="10"/>
          </p:nvPr>
        </p:nvSpPr>
        <p:spPr>
          <a:xfrm>
            <a:off x="323850" y="1628801"/>
            <a:ext cx="8496300" cy="576064"/>
          </a:xfrm>
        </p:spPr>
        <p:txBody>
          <a:bodyPr/>
          <a:lstStyle>
            <a:lvl1pPr>
              <a:defRPr sz="2800"/>
            </a:lvl1pPr>
          </a:lstStyle>
          <a:p>
            <a:pPr lvl="0"/>
            <a:r>
              <a:rPr lang="en-US" dirty="0" smtClean="0"/>
              <a:t>Click to edit Master text styles</a:t>
            </a:r>
            <a:endParaRPr lang="en-NZ" dirty="0"/>
          </a:p>
        </p:txBody>
      </p:sp>
    </p:spTree>
    <p:extLst>
      <p:ext uri="{BB962C8B-B14F-4D97-AF65-F5344CB8AC3E}">
        <p14:creationId xmlns:p14="http://schemas.microsoft.com/office/powerpoint/2010/main" val="251741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0" y="1412875"/>
            <a:ext cx="9144000" cy="0"/>
          </a:xfrm>
          <a:prstGeom prst="line">
            <a:avLst/>
          </a:prstGeom>
          <a:noFill/>
          <a:ln w="38100">
            <a:solidFill>
              <a:srgbClr val="008C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srgbClr val="000000"/>
              </a:solidFill>
            </a:endParaRPr>
          </a:p>
        </p:txBody>
      </p:sp>
      <p:sp>
        <p:nvSpPr>
          <p:cNvPr id="5" name="Text Box 4"/>
          <p:cNvSpPr txBox="1">
            <a:spLocks noChangeArrowheads="1"/>
          </p:cNvSpPr>
          <p:nvPr/>
        </p:nvSpPr>
        <p:spPr bwMode="auto">
          <a:xfrm>
            <a:off x="0" y="0"/>
            <a:ext cx="9144000" cy="1366838"/>
          </a:xfrm>
          <a:prstGeom prst="rect">
            <a:avLst/>
          </a:prstGeom>
          <a:solidFill>
            <a:srgbClr val="183169"/>
          </a:solidFill>
          <a:ln w="38100" algn="ctr">
            <a:solidFill>
              <a:srgbClr val="18316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dirty="0">
              <a:solidFill>
                <a:srgbClr val="000000"/>
              </a:solidFill>
            </a:endParaRPr>
          </a:p>
        </p:txBody>
      </p:sp>
      <p:pic>
        <p:nvPicPr>
          <p:cNvPr id="6" name="Picture 5" descr="Counties-Manukau_CMYK_RE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1" y="188915"/>
            <a:ext cx="134937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0" y="6165850"/>
            <a:ext cx="9144000" cy="692150"/>
          </a:xfrm>
          <a:prstGeom prst="rect">
            <a:avLst/>
          </a:prstGeom>
          <a:solidFill>
            <a:srgbClr val="183169"/>
          </a:solidFill>
          <a:ln w="38100" algn="ctr">
            <a:solidFill>
              <a:srgbClr val="18316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dirty="0">
              <a:solidFill>
                <a:srgbClr val="000000"/>
              </a:solidFill>
            </a:endParaRPr>
          </a:p>
        </p:txBody>
      </p:sp>
      <p:sp>
        <p:nvSpPr>
          <p:cNvPr id="8" name="Line 8"/>
          <p:cNvSpPr>
            <a:spLocks noChangeShapeType="1"/>
          </p:cNvSpPr>
          <p:nvPr/>
        </p:nvSpPr>
        <p:spPr bwMode="auto">
          <a:xfrm>
            <a:off x="0" y="6165850"/>
            <a:ext cx="9144000" cy="0"/>
          </a:xfrm>
          <a:prstGeom prst="line">
            <a:avLst/>
          </a:prstGeom>
          <a:noFill/>
          <a:ln w="38100">
            <a:solidFill>
              <a:srgbClr val="008C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srgbClr val="000000"/>
              </a:solidFill>
            </a:endParaRPr>
          </a:p>
        </p:txBody>
      </p:sp>
      <p:sp>
        <p:nvSpPr>
          <p:cNvPr id="48130" name="Rectangle 2"/>
          <p:cNvSpPr>
            <a:spLocks noGrp="1" noChangeArrowheads="1"/>
          </p:cNvSpPr>
          <p:nvPr>
            <p:ph type="subTitle" idx="1"/>
          </p:nvPr>
        </p:nvSpPr>
        <p:spPr>
          <a:xfrm>
            <a:off x="1403350" y="3284540"/>
            <a:ext cx="6400800" cy="1512887"/>
          </a:xfrm>
        </p:spPr>
        <p:txBody>
          <a:bodyPr/>
          <a:lstStyle>
            <a:lvl1pPr marL="0" indent="0" algn="ctr">
              <a:buFontTx/>
              <a:buNone/>
              <a:defRPr sz="3000"/>
            </a:lvl1pPr>
          </a:lstStyle>
          <a:p>
            <a:pPr lvl="0"/>
            <a:r>
              <a:rPr lang="en-GB" altLang="en-US" noProof="0" smtClean="0"/>
              <a:t>Click to add subtitle</a:t>
            </a:r>
          </a:p>
        </p:txBody>
      </p:sp>
      <p:sp>
        <p:nvSpPr>
          <p:cNvPr id="48134" name="Rectangle 6"/>
          <p:cNvSpPr>
            <a:spLocks noGrp="1" noChangeArrowheads="1"/>
          </p:cNvSpPr>
          <p:nvPr>
            <p:ph type="ctrTitle"/>
          </p:nvPr>
        </p:nvSpPr>
        <p:spPr>
          <a:xfrm>
            <a:off x="685800" y="2130425"/>
            <a:ext cx="7772400" cy="1011238"/>
          </a:xfrm>
        </p:spPr>
        <p:txBody>
          <a:bodyPr/>
          <a:lstStyle>
            <a:lvl1pPr algn="ctr">
              <a:defRPr sz="4800">
                <a:solidFill>
                  <a:schemeClr val="tx1"/>
                </a:solidFill>
              </a:defRPr>
            </a:lvl1pPr>
          </a:lstStyle>
          <a:p>
            <a:pPr lvl="0"/>
            <a:r>
              <a:rPr lang="en-GB" altLang="en-US" noProof="0" smtClean="0"/>
              <a:t>Click to add master title </a:t>
            </a:r>
          </a:p>
        </p:txBody>
      </p:sp>
    </p:spTree>
    <p:extLst>
      <p:ext uri="{BB962C8B-B14F-4D97-AF65-F5344CB8AC3E}">
        <p14:creationId xmlns:p14="http://schemas.microsoft.com/office/powerpoint/2010/main" val="266791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idx="1"/>
          </p:nvPr>
        </p:nvSpPr>
        <p:spPr>
          <a:xfrm>
            <a:off x="323850" y="2357306"/>
            <a:ext cx="8496300" cy="4167318"/>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Content Placeholder 2"/>
          <p:cNvSpPr>
            <a:spLocks noGrp="1"/>
          </p:cNvSpPr>
          <p:nvPr>
            <p:ph idx="10"/>
          </p:nvPr>
        </p:nvSpPr>
        <p:spPr>
          <a:xfrm>
            <a:off x="323850" y="1628801"/>
            <a:ext cx="8496300" cy="576064"/>
          </a:xfrm>
        </p:spPr>
        <p:txBody>
          <a:bodyPr/>
          <a:lstStyle>
            <a:lvl1pPr>
              <a:defRPr sz="2800"/>
            </a:lvl1pPr>
          </a:lstStyle>
          <a:p>
            <a:pPr lvl="0"/>
            <a:r>
              <a:rPr lang="en-US" dirty="0" smtClean="0"/>
              <a:t>Click to edit Master text styles</a:t>
            </a:r>
            <a:endParaRPr lang="en-NZ" dirty="0"/>
          </a:p>
        </p:txBody>
      </p:sp>
    </p:spTree>
    <p:extLst>
      <p:ext uri="{BB962C8B-B14F-4D97-AF65-F5344CB8AC3E}">
        <p14:creationId xmlns:p14="http://schemas.microsoft.com/office/powerpoint/2010/main" val="30460404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23850" y="1700213"/>
            <a:ext cx="84963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Line 9"/>
          <p:cNvSpPr>
            <a:spLocks noChangeShapeType="1"/>
          </p:cNvSpPr>
          <p:nvPr/>
        </p:nvSpPr>
        <p:spPr bwMode="auto">
          <a:xfrm>
            <a:off x="0" y="1412875"/>
            <a:ext cx="9144000" cy="0"/>
          </a:xfrm>
          <a:prstGeom prst="line">
            <a:avLst/>
          </a:prstGeom>
          <a:noFill/>
          <a:ln w="38100">
            <a:solidFill>
              <a:srgbClr val="008C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srgbClr val="000000"/>
              </a:solidFill>
            </a:endParaRPr>
          </a:p>
        </p:txBody>
      </p:sp>
      <p:sp>
        <p:nvSpPr>
          <p:cNvPr id="1028" name="Text Box 17"/>
          <p:cNvSpPr txBox="1">
            <a:spLocks noChangeArrowheads="1"/>
          </p:cNvSpPr>
          <p:nvPr/>
        </p:nvSpPr>
        <p:spPr bwMode="auto">
          <a:xfrm>
            <a:off x="0" y="0"/>
            <a:ext cx="9144000" cy="1366838"/>
          </a:xfrm>
          <a:prstGeom prst="rect">
            <a:avLst/>
          </a:prstGeom>
          <a:solidFill>
            <a:srgbClr val="183169"/>
          </a:solidFill>
          <a:ln w="38100" algn="ctr">
            <a:solidFill>
              <a:srgbClr val="18316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dirty="0">
              <a:solidFill>
                <a:srgbClr val="000000"/>
              </a:solidFill>
            </a:endParaRPr>
          </a:p>
        </p:txBody>
      </p:sp>
      <p:pic>
        <p:nvPicPr>
          <p:cNvPr id="1029" name="Picture 18" descr="Counties-Manukau_CMYK_REV"/>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1" y="188915"/>
            <a:ext cx="134937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1"/>
          <p:cNvSpPr>
            <a:spLocks noGrp="1" noChangeArrowheads="1"/>
          </p:cNvSpPr>
          <p:nvPr>
            <p:ph type="title"/>
          </p:nvPr>
        </p:nvSpPr>
        <p:spPr bwMode="auto">
          <a:xfrm>
            <a:off x="323850" y="260352"/>
            <a:ext cx="68405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8" name="Slide Number Placeholder 3"/>
          <p:cNvSpPr>
            <a:spLocks noGrp="1"/>
          </p:cNvSpPr>
          <p:nvPr>
            <p:ph type="sldNum" sz="quarter" idx="4"/>
          </p:nvPr>
        </p:nvSpPr>
        <p:spPr>
          <a:xfrm>
            <a:off x="3808214" y="6527229"/>
            <a:ext cx="1527572" cy="152400"/>
          </a:xfrm>
          <a:prstGeom prst="rect">
            <a:avLst/>
          </a:prstGeom>
        </p:spPr>
        <p:txBody>
          <a:bodyPr/>
          <a:lstStyle/>
          <a:p>
            <a:pPr algn="ctr"/>
            <a:r>
              <a:rPr lang="en-GB" sz="1000" dirty="0">
                <a:solidFill>
                  <a:srgbClr val="000000"/>
                </a:solidFill>
              </a:rPr>
              <a:t> </a:t>
            </a:r>
            <a:fld id="{CFE12ADD-EA0D-485C-B8A3-E7667F45C58C}" type="slidenum">
              <a:rPr lang="en-GB" sz="1000">
                <a:solidFill>
                  <a:srgbClr val="000000"/>
                </a:solidFill>
              </a:rPr>
              <a:pPr algn="ctr"/>
              <a:t>‹#›</a:t>
            </a:fld>
            <a:endParaRPr lang="en-GB" sz="1000" dirty="0">
              <a:solidFill>
                <a:srgbClr val="000000"/>
              </a:solidFill>
            </a:endParaRPr>
          </a:p>
        </p:txBody>
      </p:sp>
      <p:sp>
        <p:nvSpPr>
          <p:cNvPr id="9" name="Oval 8"/>
          <p:cNvSpPr/>
          <p:nvPr userDrawn="1"/>
        </p:nvSpPr>
        <p:spPr bwMode="auto">
          <a:xfrm>
            <a:off x="8624187" y="6287703"/>
            <a:ext cx="391927" cy="473845"/>
          </a:xfrm>
          <a:prstGeom prst="ellipse">
            <a:avLst/>
          </a:prstGeom>
          <a:solidFill>
            <a:srgbClr val="1F497D"/>
          </a:solidFill>
          <a:ln w="9525" cap="flat" cmpd="sng" algn="ctr">
            <a:solidFill>
              <a:schemeClr val="bg1"/>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algn="ctr" eaLnBrk="0" fontAlgn="base" hangingPunct="0">
              <a:spcBef>
                <a:spcPct val="0"/>
              </a:spcBef>
              <a:spcAft>
                <a:spcPct val="0"/>
              </a:spcAft>
            </a:pPr>
            <a:fld id="{686FB8EE-8B58-4230-BA34-2B1A0018C195}" type="slidenum">
              <a:rPr lang="en-NZ" sz="1200">
                <a:solidFill>
                  <a:srgbClr val="FFFFFF"/>
                </a:solidFill>
                <a:latin typeface="Arial" charset="0"/>
                <a:cs typeface="Arial" charset="0"/>
              </a:rPr>
              <a:pPr algn="ctr" eaLnBrk="0" fontAlgn="base" hangingPunct="0">
                <a:spcBef>
                  <a:spcPct val="0"/>
                </a:spcBef>
                <a:spcAft>
                  <a:spcPct val="0"/>
                </a:spcAft>
              </a:pPr>
              <a:t>‹#›</a:t>
            </a:fld>
            <a:endParaRPr lang="en-NZ" sz="1200" dirty="0">
              <a:solidFill>
                <a:srgbClr val="FFFFFF"/>
              </a:solidFill>
              <a:latin typeface="Arial" charset="0"/>
              <a:cs typeface="Arial" charset="0"/>
            </a:endParaRPr>
          </a:p>
        </p:txBody>
      </p:sp>
    </p:spTree>
    <p:extLst>
      <p:ext uri="{BB962C8B-B14F-4D97-AF65-F5344CB8AC3E}">
        <p14:creationId xmlns:p14="http://schemas.microsoft.com/office/powerpoint/2010/main" val="3766839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03648" y="4581128"/>
            <a:ext cx="6400800" cy="864815"/>
          </a:xfrm>
        </p:spPr>
        <p:txBody>
          <a:bodyPr/>
          <a:lstStyle/>
          <a:p>
            <a:endParaRPr lang="en-NZ" dirty="0"/>
          </a:p>
        </p:txBody>
      </p:sp>
      <p:sp>
        <p:nvSpPr>
          <p:cNvPr id="3" name="Title 2"/>
          <p:cNvSpPr>
            <a:spLocks noGrp="1"/>
          </p:cNvSpPr>
          <p:nvPr>
            <p:ph type="ctrTitle"/>
          </p:nvPr>
        </p:nvSpPr>
        <p:spPr>
          <a:xfrm>
            <a:off x="683568" y="1988840"/>
            <a:ext cx="7772400" cy="2016224"/>
          </a:xfrm>
        </p:spPr>
        <p:txBody>
          <a:bodyPr/>
          <a:lstStyle/>
          <a:p>
            <a:r>
              <a:rPr lang="en-NZ" dirty="0" smtClean="0"/>
              <a:t>Diabetes Care</a:t>
            </a:r>
            <a:br>
              <a:rPr lang="en-NZ" dirty="0" smtClean="0"/>
            </a:br>
            <a:r>
              <a:rPr lang="en-NZ" dirty="0" smtClean="0"/>
              <a:t>Collaborative</a:t>
            </a:r>
            <a:endParaRPr lang="en-NZ" dirty="0"/>
          </a:p>
        </p:txBody>
      </p:sp>
    </p:spTree>
    <p:extLst>
      <p:ext uri="{BB962C8B-B14F-4D97-AF65-F5344CB8AC3E}">
        <p14:creationId xmlns:p14="http://schemas.microsoft.com/office/powerpoint/2010/main" val="111750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420987374"/>
              </p:ext>
            </p:extLst>
          </p:nvPr>
        </p:nvGraphicFramePr>
        <p:xfrm>
          <a:off x="37030" y="1412776"/>
          <a:ext cx="9105901" cy="4218433"/>
        </p:xfrm>
        <a:graphic>
          <a:graphicData uri="http://schemas.openxmlformats.org/drawingml/2006/chart">
            <c:chart xmlns:c="http://schemas.openxmlformats.org/drawingml/2006/chart" xmlns:r="http://schemas.openxmlformats.org/officeDocument/2006/relationships" r:id="rId3"/>
          </a:graphicData>
        </a:graphic>
      </p:graphicFrame>
      <p:pic>
        <p:nvPicPr>
          <p:cNvPr id="174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31168"/>
            <a:ext cx="9144000" cy="520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p:nvPr/>
        </p:nvGrpSpPr>
        <p:grpSpPr>
          <a:xfrm>
            <a:off x="864096" y="5733256"/>
            <a:ext cx="8279904" cy="216024"/>
            <a:chOff x="864096" y="5733256"/>
            <a:chExt cx="8279904" cy="216024"/>
          </a:xfrm>
        </p:grpSpPr>
        <p:sp>
          <p:nvSpPr>
            <p:cNvPr id="6" name="Oval 5"/>
            <p:cNvSpPr/>
            <p:nvPr/>
          </p:nvSpPr>
          <p:spPr bwMode="auto">
            <a:xfrm>
              <a:off x="8820472" y="5733256"/>
              <a:ext cx="323528" cy="216024"/>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Arial" charset="0"/>
              </a:endParaRPr>
            </a:p>
          </p:txBody>
        </p:sp>
        <p:sp>
          <p:nvSpPr>
            <p:cNvPr id="7" name="Oval 6"/>
            <p:cNvSpPr/>
            <p:nvPr/>
          </p:nvSpPr>
          <p:spPr bwMode="auto">
            <a:xfrm>
              <a:off x="864096" y="5733256"/>
              <a:ext cx="323528" cy="216024"/>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268285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83516137"/>
              </p:ext>
            </p:extLst>
          </p:nvPr>
        </p:nvGraphicFramePr>
        <p:xfrm>
          <a:off x="0" y="0"/>
          <a:ext cx="7308304" cy="6165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4795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34668633"/>
              </p:ext>
            </p:extLst>
          </p:nvPr>
        </p:nvGraphicFramePr>
        <p:xfrm>
          <a:off x="1" y="0"/>
          <a:ext cx="7380312" cy="616530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bwMode="auto">
          <a:xfrm>
            <a:off x="395536" y="5589240"/>
            <a:ext cx="6840760" cy="576064"/>
          </a:xfrm>
          <a:prstGeom prst="rect">
            <a:avLst/>
          </a:prstGeom>
          <a:solidFill>
            <a:schemeClr val="accent1"/>
          </a:solidFill>
          <a:ln w="3810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843518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675865935"/>
              </p:ext>
            </p:extLst>
          </p:nvPr>
        </p:nvGraphicFramePr>
        <p:xfrm>
          <a:off x="0" y="1"/>
          <a:ext cx="7308304" cy="6165304"/>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bwMode="auto">
          <a:xfrm>
            <a:off x="107504" y="5157192"/>
            <a:ext cx="7056784" cy="720080"/>
          </a:xfrm>
          <a:prstGeom prst="rect">
            <a:avLst/>
          </a:prstGeom>
          <a:solidFill>
            <a:schemeClr val="accent1"/>
          </a:solidFill>
          <a:ln w="3810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934525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as good as it gets quo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43830"/>
            <a:ext cx="7848872" cy="4238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864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8"/>
          <p:cNvSpPr txBox="1">
            <a:spLocks/>
          </p:cNvSpPr>
          <p:nvPr/>
        </p:nvSpPr>
        <p:spPr bwMode="auto">
          <a:xfrm>
            <a:off x="323850" y="260354"/>
            <a:ext cx="68405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800">
                <a:solidFill>
                  <a:schemeClr val="tx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a:lstStyle>
          <a:p>
            <a:pPr algn="l"/>
            <a:r>
              <a:rPr lang="en-NZ" sz="4400" dirty="0" smtClean="0">
                <a:solidFill>
                  <a:srgbClr val="FFFFFF"/>
                </a:solidFill>
              </a:rPr>
              <a:t>Background</a:t>
            </a:r>
            <a:endParaRPr lang="en-NZ" sz="4400" dirty="0">
              <a:solidFill>
                <a:srgbClr val="FFFFFF"/>
              </a:solidFill>
            </a:endParaRPr>
          </a:p>
        </p:txBody>
      </p:sp>
      <p:sp>
        <p:nvSpPr>
          <p:cNvPr id="5" name="Rectangle 4"/>
          <p:cNvSpPr/>
          <p:nvPr/>
        </p:nvSpPr>
        <p:spPr>
          <a:xfrm>
            <a:off x="612417" y="1628800"/>
            <a:ext cx="7920880" cy="470898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NZ" sz="1200" b="0" i="0" u="none" strike="noStrike" kern="0" cap="none" spc="0" normalizeH="0" baseline="0" noProof="0" dirty="0" smtClean="0">
                <a:ln>
                  <a:noFill/>
                </a:ln>
                <a:solidFill>
                  <a:prstClr val="black"/>
                </a:solidFill>
                <a:effectLst/>
                <a:uLnTx/>
                <a:uFillTx/>
              </a:rPr>
              <a:t>In 2015 CM Health</a:t>
            </a:r>
            <a:r>
              <a:rPr kumimoji="0" lang="en-NZ" sz="1200" b="0" i="0" u="none" strike="noStrike" kern="0" cap="none" spc="0" normalizeH="0" noProof="0" dirty="0" smtClean="0">
                <a:ln>
                  <a:noFill/>
                </a:ln>
                <a:solidFill>
                  <a:prstClr val="black"/>
                </a:solidFill>
                <a:effectLst/>
                <a:uLnTx/>
                <a:uFillTx/>
              </a:rPr>
              <a:t> Alliance approved </a:t>
            </a:r>
            <a:r>
              <a:rPr kumimoji="0" lang="en-NZ" sz="1200" b="0" i="0" u="none" strike="noStrike" kern="0" cap="none" spc="0" normalizeH="0" baseline="0" noProof="0" dirty="0" smtClean="0">
                <a:ln>
                  <a:noFill/>
                </a:ln>
                <a:solidFill>
                  <a:prstClr val="black"/>
                </a:solidFill>
                <a:effectLst/>
                <a:uLnTx/>
                <a:uFillTx/>
              </a:rPr>
              <a:t>22 Diabetes Clinical Indicators, which were developed from the </a:t>
            </a:r>
            <a:r>
              <a:rPr kumimoji="0" lang="en-NZ" sz="1200" b="0" i="0" u="none" strike="noStrike" kern="0" cap="none" spc="0" normalizeH="0" baseline="0" noProof="0" dirty="0" err="1" smtClean="0">
                <a:ln>
                  <a:noFill/>
                </a:ln>
                <a:solidFill>
                  <a:prstClr val="black"/>
                </a:solidFill>
                <a:effectLst/>
                <a:uLnTx/>
                <a:uFillTx/>
              </a:rPr>
              <a:t>MoH</a:t>
            </a:r>
            <a:r>
              <a:rPr kumimoji="0" lang="en-NZ" sz="1200" b="0" i="0" u="none" strike="noStrike" kern="0" cap="none" spc="0" normalizeH="0" baseline="0" noProof="0" dirty="0" smtClean="0">
                <a:ln>
                  <a:noFill/>
                </a:ln>
                <a:solidFill>
                  <a:prstClr val="black"/>
                </a:solidFill>
                <a:effectLst/>
                <a:uLnTx/>
                <a:uFillTx/>
              </a:rPr>
              <a:t> diabetes quality standards, the</a:t>
            </a:r>
            <a:r>
              <a:rPr lang="en-NZ" sz="1200" kern="0" dirty="0" smtClean="0">
                <a:solidFill>
                  <a:prstClr val="black"/>
                </a:solidFill>
              </a:rPr>
              <a:t> </a:t>
            </a:r>
            <a:r>
              <a:rPr kumimoji="0" lang="en-NZ" sz="1200" b="0" i="0" u="none" strike="noStrike" kern="0" cap="none" spc="0" normalizeH="0" baseline="0" noProof="0" dirty="0" smtClean="0">
                <a:ln>
                  <a:noFill/>
                </a:ln>
                <a:solidFill>
                  <a:prstClr val="black"/>
                </a:solidFill>
                <a:effectLst/>
                <a:uLnTx/>
                <a:uFillTx/>
              </a:rPr>
              <a:t>HQSC</a:t>
            </a:r>
            <a:r>
              <a:rPr kumimoji="0" lang="en-NZ" sz="1200" b="0" i="0" u="none" strike="noStrike" kern="0" cap="none" spc="0" normalizeH="0" noProof="0" dirty="0" smtClean="0">
                <a:ln>
                  <a:noFill/>
                </a:ln>
                <a:solidFill>
                  <a:prstClr val="black"/>
                </a:solidFill>
                <a:effectLst/>
                <a:uLnTx/>
                <a:uFillTx/>
              </a:rPr>
              <a:t> Atlas of Healthcare Variation indicators and the Northern Region Diabetes Network indicators.</a:t>
            </a: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baseline="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NZ" sz="1200" b="0" i="0" u="none" strike="noStrike" kern="0" cap="none" spc="0" normalizeH="0" noProof="0" dirty="0" smtClean="0">
                <a:ln>
                  <a:noFill/>
                </a:ln>
                <a:solidFill>
                  <a:prstClr val="black"/>
                </a:solidFill>
                <a:effectLst/>
                <a:uLnTx/>
                <a:uFillTx/>
              </a:rPr>
              <a:t>Initial focus has been on developing population level reporting on 5 of these indicators, in order to understand the current state, monitor progress over time, and support improvement activities such as DCIC</a:t>
            </a: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baseline="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NZ" sz="1200" kern="0" noProof="0" dirty="0" smtClean="0">
                <a:solidFill>
                  <a:prstClr val="black"/>
                </a:solidFill>
              </a:rPr>
              <a:t>The 5 indicators are as follows:</a:t>
            </a: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noProof="0" dirty="0" smtClean="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NZ" sz="12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NZ" sz="1200" kern="0" noProof="0" dirty="0" smtClean="0">
                <a:solidFill>
                  <a:prstClr val="black"/>
                </a:solidFill>
              </a:rPr>
              <a:t>The Diabetes Care Improvement Collaborative is focusing on reducing the number of people with poorly controlled diabetes (Hba1c &gt;75)</a:t>
            </a:r>
          </a:p>
          <a:p>
            <a:pPr marL="0" marR="0" lvl="0" indent="0" defTabSz="914400" eaLnBrk="1" fontAlgn="auto" latinLnBrk="0" hangingPunct="1">
              <a:lnSpc>
                <a:spcPct val="100000"/>
              </a:lnSpc>
              <a:spcBef>
                <a:spcPts val="0"/>
              </a:spcBef>
              <a:spcAft>
                <a:spcPts val="0"/>
              </a:spcAft>
              <a:buClrTx/>
              <a:buSzTx/>
              <a:buFontTx/>
              <a:buNone/>
              <a:tabLst/>
              <a:defRPr/>
            </a:pPr>
            <a:r>
              <a:rPr kumimoji="0" lang="en-NZ" sz="1200" b="0" i="0" u="none" strike="noStrike" kern="0" cap="none" spc="0" normalizeH="0" baseline="0" dirty="0">
                <a:ln>
                  <a:noFill/>
                </a:ln>
                <a:solidFill>
                  <a:prstClr val="black"/>
                </a:solidFill>
                <a:effectLst/>
                <a:uLnTx/>
                <a:uFillTx/>
              </a:rPr>
              <a:t>	</a:t>
            </a:r>
            <a:endParaRPr kumimoji="0" lang="en-NZ" sz="1200" b="0" i="0" u="none" strike="noStrike" kern="0" cap="none" spc="0" normalizeH="0" baseline="0" noProof="0" dirty="0" smtClean="0">
              <a:ln>
                <a:noFill/>
              </a:ln>
              <a:solidFill>
                <a:prstClr val="black"/>
              </a:solidFill>
              <a:effectLst/>
              <a:uLnTx/>
              <a:uFillTx/>
            </a:endParaRPr>
          </a:p>
        </p:txBody>
      </p:sp>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2000000}"/>
              </a:ext>
            </a:extLst>
          </p:cNvPr>
          <p:cNvPicPr/>
          <p:nvPr/>
        </p:nvPicPr>
        <p:blipFill rotWithShape="1">
          <a:blip r:embed="rId2"/>
          <a:srcRect b="66126"/>
          <a:stretch/>
        </p:blipFill>
        <p:spPr>
          <a:xfrm>
            <a:off x="1888712" y="3118632"/>
            <a:ext cx="5368290" cy="417287"/>
          </a:xfrm>
          <a:prstGeom prst="rect">
            <a:avLst/>
          </a:prstGeom>
        </p:spPr>
      </p:pic>
      <p:pic>
        <p:nvPicPr>
          <p:cNvPr id="6" name="Picture 5">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3000000}"/>
              </a:ext>
            </a:extLst>
          </p:cNvPr>
          <p:cNvPicPr/>
          <p:nvPr/>
        </p:nvPicPr>
        <p:blipFill rotWithShape="1">
          <a:blip r:embed="rId3"/>
          <a:srcRect b="67297"/>
          <a:stretch/>
        </p:blipFill>
        <p:spPr>
          <a:xfrm>
            <a:off x="1905214" y="3535919"/>
            <a:ext cx="5351787" cy="389994"/>
          </a:xfrm>
          <a:prstGeom prst="rect">
            <a:avLst/>
          </a:prstGeom>
        </p:spPr>
      </p:pic>
      <p:pic>
        <p:nvPicPr>
          <p:cNvPr id="7" name="Picture 6">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6000000}"/>
              </a:ext>
            </a:extLst>
          </p:cNvPr>
          <p:cNvPicPr/>
          <p:nvPr/>
        </p:nvPicPr>
        <p:blipFill rotWithShape="1">
          <a:blip r:embed="rId4"/>
          <a:srcRect b="69607"/>
          <a:stretch/>
        </p:blipFill>
        <p:spPr>
          <a:xfrm>
            <a:off x="1905215" y="3943587"/>
            <a:ext cx="5335905" cy="595193"/>
          </a:xfrm>
          <a:prstGeom prst="rect">
            <a:avLst/>
          </a:prstGeom>
        </p:spPr>
      </p:pic>
      <p:pic>
        <p:nvPicPr>
          <p:cNvPr id="8" name="Picture 7">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5000000}"/>
              </a:ext>
            </a:extLst>
          </p:cNvPr>
          <p:cNvPicPr/>
          <p:nvPr/>
        </p:nvPicPr>
        <p:blipFill rotWithShape="1">
          <a:blip r:embed="rId5"/>
          <a:srcRect b="83755"/>
          <a:stretch/>
        </p:blipFill>
        <p:spPr>
          <a:xfrm>
            <a:off x="1905214" y="4533196"/>
            <a:ext cx="5351787" cy="417360"/>
          </a:xfrm>
          <a:prstGeom prst="rect">
            <a:avLst/>
          </a:prstGeom>
        </p:spPr>
      </p:pic>
      <p:pic>
        <p:nvPicPr>
          <p:cNvPr id="9" name="Picture 8">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7000000}"/>
              </a:ext>
            </a:extLst>
          </p:cNvPr>
          <p:cNvPicPr/>
          <p:nvPr/>
        </p:nvPicPr>
        <p:blipFill rotWithShape="1">
          <a:blip r:embed="rId6"/>
          <a:srcRect b="79429"/>
          <a:stretch/>
        </p:blipFill>
        <p:spPr>
          <a:xfrm>
            <a:off x="1888712" y="4950556"/>
            <a:ext cx="5368290" cy="603498"/>
          </a:xfrm>
          <a:prstGeom prst="rect">
            <a:avLst/>
          </a:prstGeom>
        </p:spPr>
      </p:pic>
    </p:spTree>
    <p:extLst>
      <p:ext uri="{BB962C8B-B14F-4D97-AF65-F5344CB8AC3E}">
        <p14:creationId xmlns:p14="http://schemas.microsoft.com/office/powerpoint/2010/main" val="3717161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8"/>
          <p:cNvSpPr txBox="1">
            <a:spLocks/>
          </p:cNvSpPr>
          <p:nvPr/>
        </p:nvSpPr>
        <p:spPr bwMode="auto">
          <a:xfrm>
            <a:off x="323850" y="260354"/>
            <a:ext cx="68405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800">
                <a:solidFill>
                  <a:schemeClr val="tx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a:lstStyle>
          <a:p>
            <a:pPr algn="l"/>
            <a:r>
              <a:rPr lang="en-NZ" sz="4400" dirty="0" smtClean="0">
                <a:solidFill>
                  <a:srgbClr val="FFFFFF"/>
                </a:solidFill>
              </a:rPr>
              <a:t>Data Notes</a:t>
            </a:r>
            <a:endParaRPr lang="en-NZ" sz="4400" dirty="0">
              <a:solidFill>
                <a:srgbClr val="FFFFFF"/>
              </a:solidFill>
            </a:endParaRPr>
          </a:p>
        </p:txBody>
      </p:sp>
      <p:sp>
        <p:nvSpPr>
          <p:cNvPr id="5" name="Rectangle 4"/>
          <p:cNvSpPr/>
          <p:nvPr/>
        </p:nvSpPr>
        <p:spPr>
          <a:xfrm>
            <a:off x="612417" y="1628800"/>
            <a:ext cx="7920880" cy="4524315"/>
          </a:xfrm>
          <a:prstGeom prst="rect">
            <a:avLst/>
          </a:prstGeom>
        </p:spPr>
        <p:txBody>
          <a:bodyPr wrap="square">
            <a:spAutoFit/>
          </a:bodyPr>
          <a:lstStyle/>
          <a:p>
            <a:r>
              <a:rPr lang="en-NZ" sz="1200" b="1" dirty="0"/>
              <a:t>Overall data notes:</a:t>
            </a:r>
            <a:endParaRPr lang="en-NZ" sz="1200" dirty="0"/>
          </a:p>
          <a:p>
            <a:pPr lvl="0"/>
            <a:r>
              <a:rPr lang="en-NZ" sz="1200" dirty="0"/>
              <a:t>Data collected is July2014 – December2015</a:t>
            </a:r>
          </a:p>
          <a:p>
            <a:pPr lvl="0"/>
            <a:r>
              <a:rPr lang="en-NZ" sz="1200" dirty="0"/>
              <a:t>Where no relevant results such as HbA1c, Systolic BP and ACR were recorded, these patients were excluded from the numerator.  These patients were included in the denominator of an indicator if they met the eligibility criteria.</a:t>
            </a:r>
          </a:p>
          <a:p>
            <a:pPr lvl="0"/>
            <a:r>
              <a:rPr lang="en-NZ" sz="1200" dirty="0"/>
              <a:t>Data technical specification was built on the indicators attached to this paper </a:t>
            </a:r>
          </a:p>
          <a:p>
            <a:r>
              <a:rPr lang="en-NZ" sz="1200" dirty="0"/>
              <a:t> </a:t>
            </a:r>
          </a:p>
          <a:p>
            <a:r>
              <a:rPr lang="en-NZ" sz="1200" b="1" dirty="0"/>
              <a:t>East Health notes:</a:t>
            </a:r>
            <a:endParaRPr lang="en-NZ" sz="1200" dirty="0"/>
          </a:p>
          <a:p>
            <a:pPr lvl="0"/>
            <a:r>
              <a:rPr lang="en-NZ" sz="1200" dirty="0"/>
              <a:t>My Practice and Profile data not included</a:t>
            </a:r>
          </a:p>
          <a:p>
            <a:r>
              <a:rPr lang="en-NZ" sz="1200" dirty="0"/>
              <a:t> </a:t>
            </a:r>
          </a:p>
          <a:p>
            <a:r>
              <a:rPr lang="en-NZ" sz="1200" b="1" dirty="0"/>
              <a:t>THO notes:</a:t>
            </a:r>
            <a:endParaRPr lang="en-NZ" sz="1200" dirty="0"/>
          </a:p>
          <a:p>
            <a:pPr lvl="0"/>
            <a:r>
              <a:rPr lang="en-NZ" sz="1200" dirty="0"/>
              <a:t>Only contains patients enrolled at Oct-Dec 2016</a:t>
            </a:r>
          </a:p>
          <a:p>
            <a:r>
              <a:rPr lang="en-NZ" sz="1200" dirty="0"/>
              <a:t> </a:t>
            </a:r>
          </a:p>
          <a:p>
            <a:r>
              <a:rPr lang="en-NZ" sz="1200" b="1" dirty="0" err="1"/>
              <a:t>ProCare</a:t>
            </a:r>
            <a:r>
              <a:rPr lang="en-NZ" sz="1200" b="1" dirty="0"/>
              <a:t> notes:</a:t>
            </a:r>
            <a:endParaRPr lang="en-NZ" sz="1200" dirty="0"/>
          </a:p>
          <a:p>
            <a:pPr lvl="0"/>
            <a:r>
              <a:rPr lang="en-NZ" sz="1200" dirty="0"/>
              <a:t>CVD event from September 2015 onwards </a:t>
            </a:r>
            <a:r>
              <a:rPr lang="en-NZ" sz="1200" dirty="0" smtClean="0"/>
              <a:t>only</a:t>
            </a:r>
          </a:p>
          <a:p>
            <a:pPr lvl="0"/>
            <a:r>
              <a:rPr lang="en-NZ" sz="1200" dirty="0" smtClean="0"/>
              <a:t>No Antihypertensive before September 2015</a:t>
            </a:r>
            <a:endParaRPr lang="en-NZ" sz="1200" dirty="0"/>
          </a:p>
          <a:p>
            <a:r>
              <a:rPr lang="en-NZ" sz="1200" dirty="0"/>
              <a:t> </a:t>
            </a:r>
          </a:p>
          <a:p>
            <a:r>
              <a:rPr lang="en-NZ" sz="1200" b="1" dirty="0"/>
              <a:t>Alliance Health+ notes:</a:t>
            </a:r>
            <a:endParaRPr lang="en-NZ" sz="1200" dirty="0"/>
          </a:p>
          <a:p>
            <a:pPr lvl="0"/>
            <a:r>
              <a:rPr lang="en-NZ" sz="1200" dirty="0"/>
              <a:t>No CVD event data</a:t>
            </a:r>
          </a:p>
          <a:p>
            <a:pPr lvl="0"/>
            <a:r>
              <a:rPr lang="en-NZ" sz="1200" dirty="0"/>
              <a:t>No drugs data</a:t>
            </a:r>
          </a:p>
          <a:p>
            <a:pPr lvl="0"/>
            <a:r>
              <a:rPr lang="en-NZ" sz="1200" dirty="0"/>
              <a:t>ACR only recorded for those with albuminuria</a:t>
            </a:r>
          </a:p>
          <a:p>
            <a:pPr lvl="0"/>
            <a:r>
              <a:rPr lang="en-NZ" sz="1200" dirty="0"/>
              <a:t>ACE inhibitor only recorded for those with albuminuria</a:t>
            </a:r>
          </a:p>
          <a:p>
            <a:pPr lvl="0"/>
            <a:r>
              <a:rPr lang="en-NZ" sz="1200" dirty="0"/>
              <a:t>Quarterly data </a:t>
            </a:r>
            <a:r>
              <a:rPr lang="en-NZ" sz="1200" dirty="0" smtClean="0"/>
              <a:t>only</a:t>
            </a:r>
            <a:endParaRPr lang="en-NZ" sz="1200" dirty="0"/>
          </a:p>
          <a:p>
            <a:r>
              <a:rPr lang="en-NZ" sz="1200" b="1" dirty="0"/>
              <a:t>NHC notes:</a:t>
            </a:r>
            <a:endParaRPr lang="en-NZ" sz="1200" dirty="0"/>
          </a:p>
          <a:p>
            <a:pPr lvl="0"/>
            <a:r>
              <a:rPr lang="en-NZ" sz="1200" dirty="0"/>
              <a:t>Data </a:t>
            </a:r>
            <a:r>
              <a:rPr lang="en-NZ" sz="1200" dirty="0" smtClean="0"/>
              <a:t>not used due to inconsistencies – accounts for 1.7% of diabetes data (based on 600 patients)</a:t>
            </a:r>
            <a:endParaRPr lang="en-NZ" sz="1200" dirty="0"/>
          </a:p>
        </p:txBody>
      </p:sp>
    </p:spTree>
    <p:extLst>
      <p:ext uri="{BB962C8B-B14F-4D97-AF65-F5344CB8AC3E}">
        <p14:creationId xmlns:p14="http://schemas.microsoft.com/office/powerpoint/2010/main" val="845955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32948104"/>
              </p:ext>
            </p:extLst>
          </p:nvPr>
        </p:nvGraphicFramePr>
        <p:xfrm>
          <a:off x="946195" y="1484784"/>
          <a:ext cx="7200901" cy="4248472"/>
        </p:xfrm>
        <a:graphic>
          <a:graphicData uri="http://schemas.openxmlformats.org/drawingml/2006/chart">
            <c:chart xmlns:c="http://schemas.openxmlformats.org/drawingml/2006/chart" xmlns:r="http://schemas.openxmlformats.org/officeDocument/2006/relationships" r:id="rId3"/>
          </a:graphicData>
        </a:graphic>
      </p:graphicFrame>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33256"/>
            <a:ext cx="9118646" cy="423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72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2000000}"/>
              </a:ext>
            </a:extLst>
          </p:cNvPr>
          <p:cNvPicPr/>
          <p:nvPr/>
        </p:nvPicPr>
        <p:blipFill rotWithShape="1">
          <a:blip r:embed="rId2"/>
          <a:srcRect b="66126"/>
          <a:stretch/>
        </p:blipFill>
        <p:spPr>
          <a:xfrm>
            <a:off x="1888712" y="6383318"/>
            <a:ext cx="5368290" cy="417287"/>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2871360471"/>
              </p:ext>
            </p:extLst>
          </p:nvPr>
        </p:nvGraphicFramePr>
        <p:xfrm>
          <a:off x="-44659" y="-34094"/>
          <a:ext cx="7424971" cy="40391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73922570"/>
              </p:ext>
            </p:extLst>
          </p:nvPr>
        </p:nvGraphicFramePr>
        <p:xfrm>
          <a:off x="10398" y="4042752"/>
          <a:ext cx="9133602" cy="2194560"/>
        </p:xfrm>
        <a:graphic>
          <a:graphicData uri="http://schemas.openxmlformats.org/drawingml/2006/table">
            <a:tbl>
              <a:tblPr/>
              <a:tblGrid>
                <a:gridCol w="498763"/>
                <a:gridCol w="423949"/>
                <a:gridCol w="498763"/>
                <a:gridCol w="423949"/>
                <a:gridCol w="498763"/>
                <a:gridCol w="423949"/>
                <a:gridCol w="498763"/>
                <a:gridCol w="423949"/>
                <a:gridCol w="498763"/>
                <a:gridCol w="423949"/>
                <a:gridCol w="498763"/>
                <a:gridCol w="423949"/>
                <a:gridCol w="498763"/>
                <a:gridCol w="423949"/>
                <a:gridCol w="498763"/>
                <a:gridCol w="423949"/>
                <a:gridCol w="498763"/>
                <a:gridCol w="592282"/>
                <a:gridCol w="660861"/>
              </a:tblGrid>
              <a:tr h="103602">
                <a:tc>
                  <a:txBody>
                    <a:bodyPr/>
                    <a:lstStyle/>
                    <a:p>
                      <a:pPr algn="l" fontAlgn="b"/>
                      <a:r>
                        <a:rPr lang="en-NZ" sz="800" b="1" i="0" u="none" strike="noStrike" dirty="0">
                          <a:solidFill>
                            <a:srgbClr val="000000"/>
                          </a:solidFill>
                          <a:effectLst/>
                          <a:latin typeface="Calibri"/>
                        </a:rPr>
                        <a:t>Locality</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Jul-2014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Aug-2014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Sep-2014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Oct-2014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Nov-2014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Dec-2014</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Jan-2015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Feb-2015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Mar-2015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Apr-2015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May-2015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Jun-2015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Jul-2015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Aug-2015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Sep-2015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Oct-2015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Nov-2015</a:t>
                      </a:r>
                    </a:p>
                  </a:txBody>
                  <a:tcPr marL="0" marR="0" marT="0" marB="0" anchor="b">
                    <a:lnL>
                      <a:noFill/>
                    </a:lnL>
                    <a:lnR>
                      <a:noFill/>
                    </a:lnR>
                    <a:lnT>
                      <a:noFill/>
                    </a:lnT>
                    <a:lnB>
                      <a:noFill/>
                    </a:lnB>
                    <a:solidFill>
                      <a:srgbClr val="FFFFFF"/>
                    </a:solidFill>
                  </a:tcPr>
                </a:tc>
                <a:tc>
                  <a:txBody>
                    <a:bodyPr/>
                    <a:lstStyle/>
                    <a:p>
                      <a:pPr algn="r" fontAlgn="b"/>
                      <a:r>
                        <a:rPr lang="en-NZ" sz="800" b="1" i="0" u="none" strike="noStrike">
                          <a:solidFill>
                            <a:srgbClr val="000000"/>
                          </a:solidFill>
                          <a:effectLst/>
                          <a:latin typeface="Calibri"/>
                        </a:rPr>
                        <a:t>Dec-2015</a:t>
                      </a:r>
                    </a:p>
                  </a:txBody>
                  <a:tcPr marL="0" marR="0" marT="0" marB="0" anchor="b">
                    <a:lnL>
                      <a:noFill/>
                    </a:lnL>
                    <a:lnR>
                      <a:noFill/>
                    </a:lnR>
                    <a:lnT>
                      <a:noFill/>
                    </a:lnT>
                    <a:lnB>
                      <a:noFill/>
                    </a:lnB>
                    <a:solidFill>
                      <a:srgbClr val="FFFFFF"/>
                    </a:solidFill>
                  </a:tcPr>
                </a:tc>
              </a:tr>
              <a:tr h="103602">
                <a:tc>
                  <a:txBody>
                    <a:bodyPr/>
                    <a:lstStyle/>
                    <a:p>
                      <a:pPr algn="l" fontAlgn="b"/>
                      <a:r>
                        <a:rPr lang="en-NZ" sz="800" b="0" i="0" u="none" strike="noStrike">
                          <a:solidFill>
                            <a:srgbClr val="FFFFFF"/>
                          </a:solidFill>
                          <a:effectLst/>
                          <a:latin typeface="Calibri"/>
                        </a:rPr>
                        <a:t>Eastern</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dirty="0">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EC6B10"/>
                    </a:solidFill>
                  </a:tcPr>
                </a:tc>
              </a:tr>
              <a:tr h="103602">
                <a:tc>
                  <a:txBody>
                    <a:bodyPr/>
                    <a:lstStyle/>
                    <a:p>
                      <a:pPr algn="l" fontAlgn="b"/>
                      <a:r>
                        <a:rPr lang="en-NZ" sz="800" b="0" i="0" u="none" strike="noStrike">
                          <a:solidFill>
                            <a:srgbClr val="FFFFFF"/>
                          </a:solidFill>
                          <a:effectLst/>
                          <a:latin typeface="Calibri"/>
                        </a:rPr>
                        <a:t>Num</a:t>
                      </a:r>
                    </a:p>
                  </a:txBody>
                  <a:tcPr marL="39147"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1469</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1378</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1432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1430</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1424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1438</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1589</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1612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1592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1644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1654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1699</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1743</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1773</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1781</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1791</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1811</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1845</a:t>
                      </a:r>
                    </a:p>
                  </a:txBody>
                  <a:tcPr marL="0" marR="0" marT="0" marB="0" anchor="b">
                    <a:lnL>
                      <a:noFill/>
                    </a:lnL>
                    <a:lnR>
                      <a:noFill/>
                    </a:lnR>
                    <a:lnT>
                      <a:noFill/>
                    </a:lnT>
                    <a:lnB>
                      <a:noFill/>
                    </a:lnB>
                    <a:solidFill>
                      <a:srgbClr val="EC6B10"/>
                    </a:solidFill>
                  </a:tcPr>
                </a:tc>
              </a:tr>
              <a:tr h="103602">
                <a:tc>
                  <a:txBody>
                    <a:bodyPr/>
                    <a:lstStyle/>
                    <a:p>
                      <a:pPr algn="l" fontAlgn="b"/>
                      <a:r>
                        <a:rPr lang="en-NZ" sz="800" b="0" i="0" u="none" strike="noStrike">
                          <a:solidFill>
                            <a:srgbClr val="FFFFFF"/>
                          </a:solidFill>
                          <a:effectLst/>
                          <a:latin typeface="Calibri"/>
                        </a:rPr>
                        <a:t>Denom</a:t>
                      </a:r>
                    </a:p>
                  </a:txBody>
                  <a:tcPr marL="39147"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2362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2260</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2337</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2332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2344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2359</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2590</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2612</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2567</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2627</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2638</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2646</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2644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2654</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2669</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2651</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2668</a:t>
                      </a:r>
                    </a:p>
                  </a:txBody>
                  <a:tcPr marL="0" marR="0" marT="0" marB="0" anchor="b">
                    <a:lnL>
                      <a:noFill/>
                    </a:lnL>
                    <a:lnR>
                      <a:noFill/>
                    </a:lnR>
                    <a:lnT>
                      <a:noFill/>
                    </a:lnT>
                    <a:lnB>
                      <a:noFill/>
                    </a:lnB>
                    <a:solidFill>
                      <a:srgbClr val="EC6B10"/>
                    </a:solidFill>
                  </a:tcPr>
                </a:tc>
                <a:tc>
                  <a:txBody>
                    <a:bodyPr/>
                    <a:lstStyle/>
                    <a:p>
                      <a:pPr algn="r" fontAlgn="b"/>
                      <a:r>
                        <a:rPr lang="en-NZ" sz="800" b="0" i="0" u="none" strike="noStrike">
                          <a:solidFill>
                            <a:srgbClr val="FFFFFF"/>
                          </a:solidFill>
                          <a:effectLst/>
                          <a:latin typeface="Calibri"/>
                        </a:rPr>
                        <a:t>2682</a:t>
                      </a:r>
                    </a:p>
                  </a:txBody>
                  <a:tcPr marL="0" marR="0" marT="0" marB="0" anchor="b">
                    <a:lnL>
                      <a:noFill/>
                    </a:lnL>
                    <a:lnR>
                      <a:noFill/>
                    </a:lnR>
                    <a:lnT>
                      <a:noFill/>
                    </a:lnT>
                    <a:lnB>
                      <a:noFill/>
                    </a:lnB>
                    <a:solidFill>
                      <a:srgbClr val="EC6B10"/>
                    </a:solidFill>
                  </a:tcPr>
                </a:tc>
              </a:tr>
              <a:tr h="103602">
                <a:tc>
                  <a:txBody>
                    <a:bodyPr/>
                    <a:lstStyle/>
                    <a:p>
                      <a:pPr algn="l" fontAlgn="b"/>
                      <a:r>
                        <a:rPr lang="en-NZ" sz="800" b="0" i="0" u="none" strike="noStrike">
                          <a:solidFill>
                            <a:srgbClr val="FFFFFF"/>
                          </a:solidFill>
                          <a:effectLst/>
                          <a:latin typeface="Calibri"/>
                        </a:rPr>
                        <a:t>Franklin</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A10863"/>
                    </a:solidFill>
                  </a:tcPr>
                </a:tc>
              </a:tr>
              <a:tr h="103602">
                <a:tc>
                  <a:txBody>
                    <a:bodyPr/>
                    <a:lstStyle/>
                    <a:p>
                      <a:pPr algn="l" fontAlgn="b"/>
                      <a:r>
                        <a:rPr lang="en-NZ" sz="800" b="0" i="0" u="none" strike="noStrike">
                          <a:solidFill>
                            <a:srgbClr val="FFFFFF"/>
                          </a:solidFill>
                          <a:effectLst/>
                          <a:latin typeface="Calibri"/>
                        </a:rPr>
                        <a:t>Num</a:t>
                      </a:r>
                    </a:p>
                  </a:txBody>
                  <a:tcPr marL="39147"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989</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981</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976</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973</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973</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975</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969</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984</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829</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1006</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846</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1022</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1030</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1012</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989</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1011</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999</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1016</a:t>
                      </a:r>
                    </a:p>
                  </a:txBody>
                  <a:tcPr marL="0" marR="0" marT="0" marB="0" anchor="b">
                    <a:lnL>
                      <a:noFill/>
                    </a:lnL>
                    <a:lnR>
                      <a:noFill/>
                    </a:lnR>
                    <a:lnT>
                      <a:noFill/>
                    </a:lnT>
                    <a:lnB>
                      <a:noFill/>
                    </a:lnB>
                    <a:solidFill>
                      <a:srgbClr val="A10863"/>
                    </a:solidFill>
                  </a:tcPr>
                </a:tc>
              </a:tr>
              <a:tr h="103602">
                <a:tc>
                  <a:txBody>
                    <a:bodyPr/>
                    <a:lstStyle/>
                    <a:p>
                      <a:pPr algn="l" fontAlgn="b"/>
                      <a:r>
                        <a:rPr lang="en-NZ" sz="800" b="0" i="0" u="none" strike="noStrike">
                          <a:solidFill>
                            <a:srgbClr val="FFFFFF"/>
                          </a:solidFill>
                          <a:effectLst/>
                          <a:latin typeface="Calibri"/>
                        </a:rPr>
                        <a:t>Denom</a:t>
                      </a:r>
                    </a:p>
                  </a:txBody>
                  <a:tcPr marL="39147"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1598</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1587</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1593</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1596</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1596</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1595</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1577</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1577</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1348</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1600</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1377</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1611</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1637</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1628</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1623</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1662</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1658</a:t>
                      </a:r>
                    </a:p>
                  </a:txBody>
                  <a:tcPr marL="0" marR="0" marT="0" marB="0" anchor="b">
                    <a:lnL>
                      <a:noFill/>
                    </a:lnL>
                    <a:lnR>
                      <a:noFill/>
                    </a:lnR>
                    <a:lnT>
                      <a:noFill/>
                    </a:lnT>
                    <a:lnB>
                      <a:noFill/>
                    </a:lnB>
                    <a:solidFill>
                      <a:srgbClr val="A10863"/>
                    </a:solidFill>
                  </a:tcPr>
                </a:tc>
                <a:tc>
                  <a:txBody>
                    <a:bodyPr/>
                    <a:lstStyle/>
                    <a:p>
                      <a:pPr algn="r" fontAlgn="b"/>
                      <a:r>
                        <a:rPr lang="en-NZ" sz="800" b="0" i="0" u="none" strike="noStrike">
                          <a:solidFill>
                            <a:srgbClr val="FFFFFF"/>
                          </a:solidFill>
                          <a:effectLst/>
                          <a:latin typeface="Calibri"/>
                        </a:rPr>
                        <a:t>1656</a:t>
                      </a:r>
                    </a:p>
                  </a:txBody>
                  <a:tcPr marL="0" marR="0" marT="0" marB="0" anchor="b">
                    <a:lnL>
                      <a:noFill/>
                    </a:lnL>
                    <a:lnR>
                      <a:noFill/>
                    </a:lnR>
                    <a:lnT>
                      <a:noFill/>
                    </a:lnT>
                    <a:lnB>
                      <a:noFill/>
                    </a:lnB>
                    <a:solidFill>
                      <a:srgbClr val="A10863"/>
                    </a:solidFill>
                  </a:tcPr>
                </a:tc>
              </a:tr>
              <a:tr h="207203">
                <a:tc>
                  <a:txBody>
                    <a:bodyPr/>
                    <a:lstStyle/>
                    <a:p>
                      <a:pPr algn="l" fontAlgn="b"/>
                      <a:r>
                        <a:rPr lang="en-NZ" sz="800" b="0" i="0" u="none" strike="noStrike">
                          <a:solidFill>
                            <a:srgbClr val="FFFFFF"/>
                          </a:solidFill>
                          <a:effectLst/>
                          <a:latin typeface="Calibri"/>
                        </a:rPr>
                        <a:t>Mangere/Otara</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4BAD31"/>
                    </a:solidFill>
                  </a:tcPr>
                </a:tc>
              </a:tr>
              <a:tr h="103602">
                <a:tc>
                  <a:txBody>
                    <a:bodyPr/>
                    <a:lstStyle/>
                    <a:p>
                      <a:pPr algn="l" fontAlgn="b"/>
                      <a:r>
                        <a:rPr lang="en-NZ" sz="800" b="0" i="0" u="none" strike="noStrike">
                          <a:solidFill>
                            <a:srgbClr val="FFFFFF"/>
                          </a:solidFill>
                          <a:effectLst/>
                          <a:latin typeface="Calibri"/>
                        </a:rPr>
                        <a:t>Num</a:t>
                      </a:r>
                    </a:p>
                  </a:txBody>
                  <a:tcPr marL="39147"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5272</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4810</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5232</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4992</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4923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4954</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5170</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5192</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5251</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5443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5493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5573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5860</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5783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5855</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5853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5753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5860</a:t>
                      </a:r>
                    </a:p>
                  </a:txBody>
                  <a:tcPr marL="0" marR="0" marT="0" marB="0" anchor="b">
                    <a:lnL>
                      <a:noFill/>
                    </a:lnL>
                    <a:lnR>
                      <a:noFill/>
                    </a:lnR>
                    <a:lnT>
                      <a:noFill/>
                    </a:lnT>
                    <a:lnB>
                      <a:noFill/>
                    </a:lnB>
                    <a:solidFill>
                      <a:srgbClr val="4BAD31"/>
                    </a:solidFill>
                  </a:tcPr>
                </a:tc>
              </a:tr>
              <a:tr h="103602">
                <a:tc>
                  <a:txBody>
                    <a:bodyPr/>
                    <a:lstStyle/>
                    <a:p>
                      <a:pPr algn="l" fontAlgn="b"/>
                      <a:r>
                        <a:rPr lang="en-NZ" sz="800" b="0" i="0" u="none" strike="noStrike">
                          <a:solidFill>
                            <a:srgbClr val="FFFFFF"/>
                          </a:solidFill>
                          <a:effectLst/>
                          <a:latin typeface="Calibri"/>
                        </a:rPr>
                        <a:t>Denom</a:t>
                      </a:r>
                    </a:p>
                  </a:txBody>
                  <a:tcPr marL="39147"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9933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9088</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9947</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9593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9608</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9636</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9937</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9948</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9956</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10156</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10162</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10171</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10716</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10723</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10747</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10945</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10954</a:t>
                      </a:r>
                    </a:p>
                  </a:txBody>
                  <a:tcPr marL="0" marR="0" marT="0" marB="0" anchor="b">
                    <a:lnL>
                      <a:noFill/>
                    </a:lnL>
                    <a:lnR>
                      <a:noFill/>
                    </a:lnR>
                    <a:lnT>
                      <a:noFill/>
                    </a:lnT>
                    <a:lnB>
                      <a:noFill/>
                    </a:lnB>
                    <a:solidFill>
                      <a:srgbClr val="4BAD31"/>
                    </a:solidFill>
                  </a:tcPr>
                </a:tc>
                <a:tc>
                  <a:txBody>
                    <a:bodyPr/>
                    <a:lstStyle/>
                    <a:p>
                      <a:pPr algn="r" fontAlgn="b"/>
                      <a:r>
                        <a:rPr lang="en-NZ" sz="800" b="0" i="0" u="none" strike="noStrike">
                          <a:solidFill>
                            <a:srgbClr val="FFFFFF"/>
                          </a:solidFill>
                          <a:effectLst/>
                          <a:latin typeface="Calibri"/>
                        </a:rPr>
                        <a:t>10962</a:t>
                      </a:r>
                    </a:p>
                  </a:txBody>
                  <a:tcPr marL="0" marR="0" marT="0" marB="0" anchor="b">
                    <a:lnL>
                      <a:noFill/>
                    </a:lnL>
                    <a:lnR>
                      <a:noFill/>
                    </a:lnR>
                    <a:lnT>
                      <a:noFill/>
                    </a:lnT>
                    <a:lnB>
                      <a:noFill/>
                    </a:lnB>
                    <a:solidFill>
                      <a:srgbClr val="4BAD31"/>
                    </a:solidFill>
                  </a:tcPr>
                </a:tc>
              </a:tr>
              <a:tr h="103602">
                <a:tc>
                  <a:txBody>
                    <a:bodyPr/>
                    <a:lstStyle/>
                    <a:p>
                      <a:pPr algn="l" fontAlgn="b"/>
                      <a:r>
                        <a:rPr lang="en-NZ" sz="800" b="0" i="0" u="none" strike="noStrike">
                          <a:solidFill>
                            <a:srgbClr val="FFFFFF"/>
                          </a:solidFill>
                          <a:effectLst/>
                          <a:latin typeface="Calibri"/>
                        </a:rPr>
                        <a:t>Manukau</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c>
                  <a:txBody>
                    <a:bodyPr/>
                    <a:lstStyle/>
                    <a:p>
                      <a:pPr algn="l" fontAlgn="b"/>
                      <a:r>
                        <a:rPr lang="en-NZ" sz="800" b="0" i="0" u="none" strike="noStrike">
                          <a:solidFill>
                            <a:srgbClr val="FFFFFF"/>
                          </a:solidFill>
                          <a:effectLst/>
                          <a:latin typeface="Calibri"/>
                        </a:rPr>
                        <a:t> </a:t>
                      </a:r>
                    </a:p>
                  </a:txBody>
                  <a:tcPr marL="0" marR="0" marT="0" marB="0" anchor="b">
                    <a:lnL>
                      <a:noFill/>
                    </a:lnL>
                    <a:lnR>
                      <a:noFill/>
                    </a:lnR>
                    <a:lnT>
                      <a:noFill/>
                    </a:lnT>
                    <a:lnB>
                      <a:noFill/>
                    </a:lnB>
                    <a:solidFill>
                      <a:srgbClr val="611980"/>
                    </a:solidFill>
                  </a:tcPr>
                </a:tc>
              </a:tr>
              <a:tr h="103602">
                <a:tc>
                  <a:txBody>
                    <a:bodyPr/>
                    <a:lstStyle/>
                    <a:p>
                      <a:pPr algn="l" fontAlgn="b"/>
                      <a:r>
                        <a:rPr lang="en-NZ" sz="800" b="0" i="0" u="none" strike="noStrike">
                          <a:solidFill>
                            <a:srgbClr val="FFFFFF"/>
                          </a:solidFill>
                          <a:effectLst/>
                          <a:latin typeface="Calibri"/>
                        </a:rPr>
                        <a:t>Num</a:t>
                      </a:r>
                    </a:p>
                  </a:txBody>
                  <a:tcPr marL="39147"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5250</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5222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5209</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5199</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5091</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5193</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5300</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5354</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5359</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5536</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5532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5574</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5660</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5633</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5658</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5652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5772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5867</a:t>
                      </a:r>
                    </a:p>
                  </a:txBody>
                  <a:tcPr marL="0" marR="0" marT="0" marB="0" anchor="b">
                    <a:lnL>
                      <a:noFill/>
                    </a:lnL>
                    <a:lnR>
                      <a:noFill/>
                    </a:lnR>
                    <a:lnT>
                      <a:noFill/>
                    </a:lnT>
                    <a:lnB>
                      <a:noFill/>
                    </a:lnB>
                    <a:solidFill>
                      <a:srgbClr val="611980"/>
                    </a:solidFill>
                  </a:tcPr>
                </a:tc>
              </a:tr>
              <a:tr h="103602">
                <a:tc>
                  <a:txBody>
                    <a:bodyPr/>
                    <a:lstStyle/>
                    <a:p>
                      <a:pPr algn="l" fontAlgn="b"/>
                      <a:r>
                        <a:rPr lang="en-NZ" sz="800" b="0" i="0" u="none" strike="noStrike">
                          <a:solidFill>
                            <a:srgbClr val="FFFFFF"/>
                          </a:solidFill>
                          <a:effectLst/>
                          <a:latin typeface="Calibri"/>
                        </a:rPr>
                        <a:t>Denom</a:t>
                      </a:r>
                    </a:p>
                  </a:txBody>
                  <a:tcPr marL="39147"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7997</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7997</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8054</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8072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8087</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8154</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8192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8176</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8043</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8276</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8232</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8285</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8644</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8633</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8711</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8795</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9066</a:t>
                      </a:r>
                    </a:p>
                  </a:txBody>
                  <a:tcPr marL="0" marR="0" marT="0" marB="0" anchor="b">
                    <a:lnL>
                      <a:noFill/>
                    </a:lnL>
                    <a:lnR>
                      <a:noFill/>
                    </a:lnR>
                    <a:lnT>
                      <a:noFill/>
                    </a:lnT>
                    <a:lnB>
                      <a:noFill/>
                    </a:lnB>
                    <a:solidFill>
                      <a:srgbClr val="611980"/>
                    </a:solidFill>
                  </a:tcPr>
                </a:tc>
                <a:tc>
                  <a:txBody>
                    <a:bodyPr/>
                    <a:lstStyle/>
                    <a:p>
                      <a:pPr algn="r" fontAlgn="b"/>
                      <a:r>
                        <a:rPr lang="en-NZ" sz="800" b="0" i="0" u="none" strike="noStrike">
                          <a:solidFill>
                            <a:srgbClr val="FFFFFF"/>
                          </a:solidFill>
                          <a:effectLst/>
                          <a:latin typeface="Calibri"/>
                        </a:rPr>
                        <a:t>9117</a:t>
                      </a:r>
                    </a:p>
                  </a:txBody>
                  <a:tcPr marL="0" marR="0" marT="0" marB="0" anchor="b">
                    <a:lnL>
                      <a:noFill/>
                    </a:lnL>
                    <a:lnR>
                      <a:noFill/>
                    </a:lnR>
                    <a:lnT>
                      <a:noFill/>
                    </a:lnT>
                    <a:lnB>
                      <a:noFill/>
                    </a:lnB>
                    <a:solidFill>
                      <a:srgbClr val="611980"/>
                    </a:solidFill>
                  </a:tcPr>
                </a:tc>
              </a:tr>
              <a:tr h="207203">
                <a:tc>
                  <a:txBody>
                    <a:bodyPr/>
                    <a:lstStyle/>
                    <a:p>
                      <a:pPr algn="l" fontAlgn="b"/>
                      <a:r>
                        <a:rPr lang="en-NZ" sz="800" b="0" i="0" u="none" strike="noStrike">
                          <a:solidFill>
                            <a:srgbClr val="FFFFFF"/>
                          </a:solidFill>
                          <a:effectLst/>
                          <a:latin typeface="Calibri"/>
                        </a:rPr>
                        <a:t>CMDHB Num</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12980</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12391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12849</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12594</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12411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12560</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13028</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13142</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13031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13629</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13525</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13868</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14293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14201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14283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14307</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14335</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14588</a:t>
                      </a:r>
                    </a:p>
                  </a:txBody>
                  <a:tcPr marL="0" marR="0" marT="0" marB="0" anchor="b">
                    <a:lnL>
                      <a:noFill/>
                    </a:lnL>
                    <a:lnR>
                      <a:noFill/>
                    </a:lnR>
                    <a:lnT>
                      <a:noFill/>
                    </a:lnT>
                    <a:lnB>
                      <a:noFill/>
                    </a:lnB>
                    <a:solidFill>
                      <a:srgbClr val="008CD6"/>
                    </a:solidFill>
                  </a:tcPr>
                </a:tc>
              </a:tr>
              <a:tr h="207203">
                <a:tc>
                  <a:txBody>
                    <a:bodyPr/>
                    <a:lstStyle/>
                    <a:p>
                      <a:pPr algn="l" fontAlgn="b"/>
                      <a:r>
                        <a:rPr lang="en-NZ" sz="800" b="0" i="0" u="none" strike="noStrike">
                          <a:solidFill>
                            <a:srgbClr val="FFFFFF"/>
                          </a:solidFill>
                          <a:effectLst/>
                          <a:latin typeface="Calibri"/>
                        </a:rPr>
                        <a:t>CMDHB Denom</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21890</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20932</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21931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21593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21635</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21744</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22296</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22313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21914</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22659</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22409</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22713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23641</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23638</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23750</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24053</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a:solidFill>
                            <a:srgbClr val="FFFFFF"/>
                          </a:solidFill>
                          <a:effectLst/>
                          <a:latin typeface="Calibri"/>
                        </a:rPr>
                        <a:t>24346</a:t>
                      </a:r>
                    </a:p>
                  </a:txBody>
                  <a:tcPr marL="0" marR="0" marT="0" marB="0" anchor="b">
                    <a:lnL>
                      <a:noFill/>
                    </a:lnL>
                    <a:lnR>
                      <a:noFill/>
                    </a:lnR>
                    <a:lnT>
                      <a:noFill/>
                    </a:lnT>
                    <a:lnB>
                      <a:noFill/>
                    </a:lnB>
                    <a:solidFill>
                      <a:srgbClr val="008CD6"/>
                    </a:solidFill>
                  </a:tcPr>
                </a:tc>
                <a:tc>
                  <a:txBody>
                    <a:bodyPr/>
                    <a:lstStyle/>
                    <a:p>
                      <a:pPr algn="r" fontAlgn="b"/>
                      <a:r>
                        <a:rPr lang="en-NZ" sz="800" b="0" i="0" u="none" strike="noStrike" dirty="0">
                          <a:solidFill>
                            <a:srgbClr val="FFFFFF"/>
                          </a:solidFill>
                          <a:effectLst/>
                          <a:latin typeface="Calibri"/>
                        </a:rPr>
                        <a:t>24417</a:t>
                      </a:r>
                    </a:p>
                  </a:txBody>
                  <a:tcPr marL="0" marR="0" marT="0" marB="0" anchor="b">
                    <a:lnL>
                      <a:noFill/>
                    </a:lnL>
                    <a:lnR>
                      <a:noFill/>
                    </a:lnR>
                    <a:lnT>
                      <a:noFill/>
                    </a:lnT>
                    <a:lnB>
                      <a:noFill/>
                    </a:lnB>
                    <a:solidFill>
                      <a:srgbClr val="008CD6"/>
                    </a:solidFill>
                  </a:tcPr>
                </a:tc>
              </a:tr>
            </a:tbl>
          </a:graphicData>
        </a:graphic>
      </p:graphicFrame>
    </p:spTree>
    <p:extLst>
      <p:ext uri="{BB962C8B-B14F-4D97-AF65-F5344CB8AC3E}">
        <p14:creationId xmlns:p14="http://schemas.microsoft.com/office/powerpoint/2010/main" val="2882808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 y="4668907"/>
            <a:ext cx="9144000" cy="1436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3000000}"/>
              </a:ext>
            </a:extLst>
          </p:cNvPr>
          <p:cNvPicPr/>
          <p:nvPr/>
        </p:nvPicPr>
        <p:blipFill rotWithShape="1">
          <a:blip r:embed="rId3"/>
          <a:srcRect b="67297"/>
          <a:stretch/>
        </p:blipFill>
        <p:spPr>
          <a:xfrm>
            <a:off x="1912536" y="6309320"/>
            <a:ext cx="5351787" cy="389994"/>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2993310099"/>
              </p:ext>
            </p:extLst>
          </p:nvPr>
        </p:nvGraphicFramePr>
        <p:xfrm>
          <a:off x="-42541" y="-59732"/>
          <a:ext cx="7422853" cy="46408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2808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4976"/>
            <a:ext cx="9130410" cy="143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6000000}"/>
              </a:ext>
            </a:extLst>
          </p:cNvPr>
          <p:cNvPicPr/>
          <p:nvPr/>
        </p:nvPicPr>
        <p:blipFill rotWithShape="1">
          <a:blip r:embed="rId3"/>
          <a:srcRect b="69607"/>
          <a:stretch/>
        </p:blipFill>
        <p:spPr>
          <a:xfrm>
            <a:off x="1794120" y="6233860"/>
            <a:ext cx="5335905" cy="595193"/>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1624560215"/>
              </p:ext>
            </p:extLst>
          </p:nvPr>
        </p:nvGraphicFramePr>
        <p:xfrm>
          <a:off x="-42542" y="-42640"/>
          <a:ext cx="7422854" cy="46576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280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9625"/>
            <a:ext cx="9144000" cy="145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5000000}"/>
              </a:ext>
            </a:extLst>
          </p:cNvPr>
          <p:cNvPicPr/>
          <p:nvPr/>
        </p:nvPicPr>
        <p:blipFill rotWithShape="1">
          <a:blip r:embed="rId3"/>
          <a:srcRect b="83755"/>
          <a:stretch/>
        </p:blipFill>
        <p:spPr>
          <a:xfrm>
            <a:off x="1896106" y="6309320"/>
            <a:ext cx="5351787" cy="417360"/>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3004618295"/>
              </p:ext>
            </p:extLst>
          </p:nvPr>
        </p:nvGraphicFramePr>
        <p:xfrm>
          <a:off x="-47093" y="-44785"/>
          <a:ext cx="7427405" cy="46644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2808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37112"/>
            <a:ext cx="9144000" cy="146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5="http://schemas.microsoft.com/office/word/2012/wordml" xmlns:w="http://schemas.openxmlformats.org/wordprocessingml/2006/main" xmlns:w10="urn:schemas-microsoft-com:office:word" xmlns:v="urn:schemas-microsoft-com:vml" xmlns:o="urn:schemas-microsoft-com:office:office"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00000000-0008-0000-0000-000007000000}"/>
              </a:ext>
            </a:extLst>
          </p:cNvPr>
          <p:cNvPicPr/>
          <p:nvPr/>
        </p:nvPicPr>
        <p:blipFill rotWithShape="1">
          <a:blip r:embed="rId3"/>
          <a:srcRect b="79429"/>
          <a:stretch/>
        </p:blipFill>
        <p:spPr>
          <a:xfrm>
            <a:off x="1888712" y="6223880"/>
            <a:ext cx="5368290" cy="603498"/>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827069648"/>
              </p:ext>
            </p:extLst>
          </p:nvPr>
        </p:nvGraphicFramePr>
        <p:xfrm>
          <a:off x="-42541" y="-46318"/>
          <a:ext cx="7126817" cy="4489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2808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M Health PowerPoint template 2">
  <a:themeElements>
    <a:clrScheme name="CM Health PowerPoint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M Health PowerPoint template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8C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8C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M Health PowerPoint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M Health PowerPoint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M Health PowerPoint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M Health PowerPoint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M Health PowerPoint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M Health PowerPoint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M Health PowerPoint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M Health PowerPoint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M Health PowerPoint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M Health PowerPoint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M Health PowerPoint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M Health PowerPoint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4972</TotalTime>
  <Words>482</Words>
  <Application>Microsoft Office PowerPoint</Application>
  <PresentationFormat>On-screen Show (4:3)</PresentationFormat>
  <Paragraphs>355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2_CM Health PowerPoint template 2</vt:lpstr>
      <vt:lpstr>Diabetes Care Collaborative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Smart (CMDHB)</dc:creator>
  <cp:lastModifiedBy>Rebecca Lawn (CMDHB)</cp:lastModifiedBy>
  <cp:revision>39</cp:revision>
  <cp:lastPrinted>2016-10-30T20:21:20Z</cp:lastPrinted>
  <dcterms:created xsi:type="dcterms:W3CDTF">2016-10-27T02:52:08Z</dcterms:created>
  <dcterms:modified xsi:type="dcterms:W3CDTF">2016-10-31T02:55:56Z</dcterms:modified>
</cp:coreProperties>
</file>