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26" r:id="rId2"/>
    <p:sldId id="328" r:id="rId3"/>
    <p:sldId id="362" r:id="rId4"/>
    <p:sldId id="442" r:id="rId5"/>
    <p:sldId id="432" r:id="rId6"/>
    <p:sldId id="443" r:id="rId7"/>
    <p:sldId id="429" r:id="rId8"/>
    <p:sldId id="449" r:id="rId9"/>
    <p:sldId id="441" r:id="rId10"/>
    <p:sldId id="440" r:id="rId11"/>
    <p:sldId id="439" r:id="rId12"/>
    <p:sldId id="434" r:id="rId13"/>
    <p:sldId id="444" r:id="rId14"/>
    <p:sldId id="445" r:id="rId15"/>
    <p:sldId id="446" r:id="rId16"/>
    <p:sldId id="448" r:id="rId17"/>
    <p:sldId id="447" r:id="rId18"/>
    <p:sldId id="430" r:id="rId19"/>
    <p:sldId id="431" r:id="rId20"/>
    <p:sldId id="433" r:id="rId21"/>
    <p:sldId id="450" r:id="rId22"/>
    <p:sldId id="438" r:id="rId23"/>
    <p:sldId id="375" r:id="rId24"/>
    <p:sldId id="437" r:id="rId2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690">
          <p15:clr>
            <a:srgbClr val="A4A3A4"/>
          </p15:clr>
        </p15:guide>
        <p15:guide id="2" orient="horz" pos="827">
          <p15:clr>
            <a:srgbClr val="A4A3A4"/>
          </p15:clr>
        </p15:guide>
        <p15:guide id="3" pos="199">
          <p15:clr>
            <a:srgbClr val="A4A3A4"/>
          </p15:clr>
        </p15:guide>
        <p15:guide id="4" pos="5561">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6195"/>
    <a:srgbClr val="1919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51" autoAdjust="0"/>
    <p:restoredTop sz="89701" autoAdjust="0"/>
  </p:normalViewPr>
  <p:slideViewPr>
    <p:cSldViewPr snapToGrid="0" snapToObjects="1">
      <p:cViewPr>
        <p:scale>
          <a:sx n="100" d="100"/>
          <a:sy n="100" d="100"/>
        </p:scale>
        <p:origin x="-1656" y="-616"/>
      </p:cViewPr>
      <p:guideLst>
        <p:guide orient="horz" pos="2690"/>
        <p:guide orient="horz" pos="608"/>
        <p:guide pos="199"/>
        <p:guide pos="5561"/>
      </p:guideLst>
    </p:cSldViewPr>
  </p:slideViewPr>
  <p:notesTextViewPr>
    <p:cViewPr>
      <p:scale>
        <a:sx n="1" d="1"/>
        <a:sy n="1" d="1"/>
      </p:scale>
      <p:origin x="0" y="0"/>
    </p:cViewPr>
  </p:notesTextViewPr>
  <p:sorterViewPr>
    <p:cViewPr>
      <p:scale>
        <a:sx n="206" d="100"/>
        <a:sy n="206" d="100"/>
      </p:scale>
      <p:origin x="0" y="0"/>
    </p:cViewPr>
  </p:sorterViewPr>
  <p:notesViewPr>
    <p:cSldViewPr snapToGrid="0" snapToObjects="1">
      <p:cViewPr varScale="1">
        <p:scale>
          <a:sx n="95" d="100"/>
          <a:sy n="95" d="100"/>
        </p:scale>
        <p:origin x="358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2.jpeg"/></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62664" y="8374531"/>
            <a:ext cx="800022" cy="6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Header Placeholder 1"/>
          <p:cNvSpPr>
            <a:spLocks noGrp="1"/>
          </p:cNvSpPr>
          <p:nvPr>
            <p:ph type="hdr" sz="quarter"/>
          </p:nvPr>
        </p:nvSpPr>
        <p:spPr>
          <a:xfrm>
            <a:off x="482321" y="216000"/>
            <a:ext cx="2926582" cy="136800"/>
          </a:xfrm>
          <a:prstGeom prst="rect">
            <a:avLst/>
          </a:prstGeom>
        </p:spPr>
        <p:txBody>
          <a:bodyPr vert="horz" lIns="0" tIns="0" rIns="0" bIns="0" rtlCol="0" anchor="ctr" anchorCtr="0"/>
          <a:lstStyle>
            <a:lvl1pPr algn="l">
              <a:defRPr sz="1200"/>
            </a:lvl1pPr>
          </a:lstStyle>
          <a:p>
            <a:endParaRPr lang="en-GB" sz="900" dirty="0"/>
          </a:p>
        </p:txBody>
      </p:sp>
      <p:sp>
        <p:nvSpPr>
          <p:cNvPr id="3" name="Date Placeholder 2"/>
          <p:cNvSpPr>
            <a:spLocks noGrp="1"/>
          </p:cNvSpPr>
          <p:nvPr>
            <p:ph type="dt" sz="quarter" idx="1"/>
          </p:nvPr>
        </p:nvSpPr>
        <p:spPr>
          <a:xfrm>
            <a:off x="3408903" y="216000"/>
            <a:ext cx="2971800" cy="136800"/>
          </a:xfrm>
          <a:prstGeom prst="rect">
            <a:avLst/>
          </a:prstGeom>
        </p:spPr>
        <p:txBody>
          <a:bodyPr vert="horz" lIns="0" tIns="0" rIns="0" bIns="0" rtlCol="0" anchor="ctr" anchorCtr="0"/>
          <a:lstStyle>
            <a:lvl1pPr algn="r">
              <a:defRPr sz="1200"/>
            </a:lvl1pPr>
          </a:lstStyle>
          <a:p>
            <a:fld id="{FD51D3D3-FD18-4681-9F4D-FACA76A9F716}" type="datetimeFigureOut">
              <a:rPr lang="en-GB" sz="900" smtClean="0"/>
              <a:t>25/07/16</a:t>
            </a:fld>
            <a:endParaRPr lang="en-GB" sz="900"/>
          </a:p>
        </p:txBody>
      </p:sp>
      <p:sp>
        <p:nvSpPr>
          <p:cNvPr id="4" name="Footer Placeholder 3"/>
          <p:cNvSpPr>
            <a:spLocks noGrp="1"/>
          </p:cNvSpPr>
          <p:nvPr>
            <p:ph type="ftr" sz="quarter" idx="2"/>
          </p:nvPr>
        </p:nvSpPr>
        <p:spPr>
          <a:xfrm>
            <a:off x="482321" y="356989"/>
            <a:ext cx="2926582" cy="136800"/>
          </a:xfrm>
          <a:prstGeom prst="rect">
            <a:avLst/>
          </a:prstGeom>
        </p:spPr>
        <p:txBody>
          <a:bodyPr vert="horz" lIns="0" tIns="0" rIns="0" bIns="0" rtlCol="0" anchor="ctr" anchorCtr="0"/>
          <a:lstStyle>
            <a:lvl1pPr algn="l">
              <a:defRPr sz="1200"/>
            </a:lvl1pPr>
          </a:lstStyle>
          <a:p>
            <a:endParaRPr lang="en-GB" sz="900"/>
          </a:p>
        </p:txBody>
      </p:sp>
      <p:sp>
        <p:nvSpPr>
          <p:cNvPr id="5" name="Slide Number Placeholder 4"/>
          <p:cNvSpPr>
            <a:spLocks noGrp="1"/>
          </p:cNvSpPr>
          <p:nvPr>
            <p:ph type="sldNum" sz="quarter" idx="3"/>
          </p:nvPr>
        </p:nvSpPr>
        <p:spPr>
          <a:xfrm>
            <a:off x="3408903" y="356989"/>
            <a:ext cx="2971800" cy="136800"/>
          </a:xfrm>
          <a:prstGeom prst="rect">
            <a:avLst/>
          </a:prstGeom>
        </p:spPr>
        <p:txBody>
          <a:bodyPr vert="horz" lIns="0" tIns="0" rIns="0" bIns="0" rtlCol="0" anchor="ctr" anchorCtr="0"/>
          <a:lstStyle>
            <a:lvl1pPr algn="r">
              <a:defRPr sz="1200"/>
            </a:lvl1pPr>
          </a:lstStyle>
          <a:p>
            <a:fld id="{4E4F0B25-6B6C-417F-8A5F-3AB6073F7C55}" type="slidenum">
              <a:rPr lang="en-GB" sz="900" smtClean="0"/>
              <a:t>‹#›</a:t>
            </a:fld>
            <a:endParaRPr lang="en-GB" sz="900"/>
          </a:p>
        </p:txBody>
      </p:sp>
    </p:spTree>
    <p:extLst>
      <p:ext uri="{BB962C8B-B14F-4D97-AF65-F5344CB8AC3E}">
        <p14:creationId xmlns:p14="http://schemas.microsoft.com/office/powerpoint/2010/main" val="16598666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jpeg"/></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82321" y="215607"/>
            <a:ext cx="2926582" cy="136800"/>
          </a:xfrm>
          <a:prstGeom prst="rect">
            <a:avLst/>
          </a:prstGeom>
        </p:spPr>
        <p:txBody>
          <a:bodyPr vert="horz" lIns="0" tIns="0" rIns="0" bIns="0" rtlCol="0" anchor="ctr" anchorCtr="0"/>
          <a:lstStyle>
            <a:lvl1pPr algn="l">
              <a:defRPr sz="900"/>
            </a:lvl1pPr>
          </a:lstStyle>
          <a:p>
            <a:endParaRPr lang="en-GB" dirty="0"/>
          </a:p>
        </p:txBody>
      </p:sp>
      <p:sp>
        <p:nvSpPr>
          <p:cNvPr id="3" name="Date Placeholder 2"/>
          <p:cNvSpPr>
            <a:spLocks noGrp="1"/>
          </p:cNvSpPr>
          <p:nvPr>
            <p:ph type="dt" idx="1"/>
          </p:nvPr>
        </p:nvSpPr>
        <p:spPr>
          <a:xfrm>
            <a:off x="3408903" y="215607"/>
            <a:ext cx="2971800" cy="136800"/>
          </a:xfrm>
          <a:prstGeom prst="rect">
            <a:avLst/>
          </a:prstGeom>
        </p:spPr>
        <p:txBody>
          <a:bodyPr vert="horz" lIns="0" tIns="0" rIns="0" bIns="0" rtlCol="0" anchor="ctr" anchorCtr="0"/>
          <a:lstStyle>
            <a:lvl1pPr algn="r">
              <a:defRPr sz="900"/>
            </a:lvl1pPr>
          </a:lstStyle>
          <a:p>
            <a:fld id="{6B8772CB-E7B8-41C1-95DC-B7BED37C05AE}" type="datetimeFigureOut">
              <a:rPr lang="en-GB" smtClean="0"/>
              <a:pPr/>
              <a:t>25/07/16</a:t>
            </a:fld>
            <a:endParaRPr lang="en-GB"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381000" y="4343400"/>
            <a:ext cx="6096000" cy="393644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482321" y="364760"/>
            <a:ext cx="2926582" cy="136800"/>
          </a:xfrm>
          <a:prstGeom prst="rect">
            <a:avLst/>
          </a:prstGeom>
        </p:spPr>
        <p:txBody>
          <a:bodyPr vert="horz" lIns="0" tIns="0" rIns="0" bIns="0" rtlCol="0" anchor="ctr" anchorCtr="0"/>
          <a:lstStyle>
            <a:lvl1pPr algn="l">
              <a:defRPr sz="900"/>
            </a:lvl1pPr>
          </a:lstStyle>
          <a:p>
            <a:endParaRPr lang="en-GB" dirty="0"/>
          </a:p>
        </p:txBody>
      </p:sp>
      <p:sp>
        <p:nvSpPr>
          <p:cNvPr id="7" name="Slide Number Placeholder 6"/>
          <p:cNvSpPr>
            <a:spLocks noGrp="1"/>
          </p:cNvSpPr>
          <p:nvPr>
            <p:ph type="sldNum" sz="quarter" idx="5"/>
          </p:nvPr>
        </p:nvSpPr>
        <p:spPr>
          <a:xfrm>
            <a:off x="3408903" y="364760"/>
            <a:ext cx="2971800" cy="136800"/>
          </a:xfrm>
          <a:prstGeom prst="rect">
            <a:avLst/>
          </a:prstGeom>
        </p:spPr>
        <p:txBody>
          <a:bodyPr vert="horz" lIns="0" tIns="0" rIns="0" bIns="0" rtlCol="0" anchor="ctr" anchorCtr="0"/>
          <a:lstStyle>
            <a:lvl1pPr algn="r">
              <a:defRPr sz="900"/>
            </a:lvl1pPr>
          </a:lstStyle>
          <a:p>
            <a:fld id="{576E89B1-B476-4C59-A1AE-E6F2A1941AB8}" type="slidenum">
              <a:rPr lang="en-GB" smtClean="0"/>
              <a:pPr/>
              <a:t>‹#›</a:t>
            </a:fld>
            <a:endParaRPr lang="en-GB"/>
          </a:p>
        </p:txBody>
      </p:sp>
      <p:pic>
        <p:nvPicPr>
          <p:cNvPr id="9" name="Picture 11" descr="NN_m_2c_RGB"/>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71351" y="8374531"/>
            <a:ext cx="800022" cy="6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9798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pic>
        <p:nvPicPr>
          <p:cNvPr id="2" name="Picture 1" descr="Make It Your Business-01.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4510970" y="1917003"/>
            <a:ext cx="4316230" cy="1018367"/>
          </a:xfrm>
        </p:spPr>
        <p:txBody>
          <a:bodyPr anchor="b"/>
          <a:lstStyle>
            <a:lvl1pPr algn="r">
              <a:lnSpc>
                <a:spcPct val="85000"/>
              </a:lnSpc>
              <a:defRPr sz="3200"/>
            </a:lvl1pPr>
          </a:lstStyle>
          <a:p>
            <a:pPr lvl="0"/>
            <a:r>
              <a:rPr lang="en-US" noProof="0" dirty="0" smtClean="0"/>
              <a:t>Click to edit Master title style</a:t>
            </a:r>
            <a:endParaRPr lang="en-GB" noProof="0" dirty="0" smtClean="0"/>
          </a:p>
        </p:txBody>
      </p:sp>
      <p:sp>
        <p:nvSpPr>
          <p:cNvPr id="3075" name="Rectangle 3"/>
          <p:cNvSpPr>
            <a:spLocks noGrp="1" noChangeArrowheads="1"/>
          </p:cNvSpPr>
          <p:nvPr>
            <p:ph type="subTitle" idx="1"/>
          </p:nvPr>
        </p:nvSpPr>
        <p:spPr>
          <a:xfrm>
            <a:off x="5283889" y="3025464"/>
            <a:ext cx="3543319" cy="684586"/>
          </a:xfrm>
          <a:extLst>
            <a:ext uri="{909E8E84-426E-40dd-AFC4-6F175D3DCCD1}">
              <a14:hiddenFill xmlns:a14="http://schemas.microsoft.com/office/drawing/2010/main">
                <a:solidFill>
                  <a:schemeClr val="accent1"/>
                </a:solidFill>
              </a14:hiddenFill>
            </a:ext>
          </a:extLst>
        </p:spPr>
        <p:txBody>
          <a:bodyPr rIns="0"/>
          <a:lstStyle>
            <a:lvl1pPr marL="0" indent="0" algn="r">
              <a:buFontTx/>
              <a:buNone/>
              <a:defRPr sz="1400"/>
            </a:lvl1pPr>
          </a:lstStyle>
          <a:p>
            <a:pPr lvl="0"/>
            <a:r>
              <a:rPr lang="en-US" noProof="0" smtClean="0"/>
              <a:t>Click to edit Master subtitle style</a:t>
            </a:r>
            <a:endParaRPr lang="en-GB" noProof="0" dirty="0" smtClean="0"/>
          </a:p>
        </p:txBody>
      </p:sp>
      <p:sp>
        <p:nvSpPr>
          <p:cNvPr id="7"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8"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9"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6195219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 placeholders horizontal">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8"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9"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10" name="Content Placeholder 2"/>
          <p:cNvSpPr>
            <a:spLocks noGrp="1"/>
          </p:cNvSpPr>
          <p:nvPr>
            <p:ph idx="10"/>
          </p:nvPr>
        </p:nvSpPr>
        <p:spPr>
          <a:xfrm>
            <a:off x="4730400" y="1312301"/>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idx="26"/>
          </p:nvPr>
        </p:nvSpPr>
        <p:spPr>
          <a:xfrm>
            <a:off x="316801" y="1312301"/>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Content Placeholder 2"/>
          <p:cNvSpPr>
            <a:spLocks noGrp="1"/>
          </p:cNvSpPr>
          <p:nvPr>
            <p:ph idx="27"/>
          </p:nvPr>
        </p:nvSpPr>
        <p:spPr>
          <a:xfrm>
            <a:off x="4729512" y="2873558"/>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Content Placeholder 2"/>
          <p:cNvSpPr>
            <a:spLocks noGrp="1"/>
          </p:cNvSpPr>
          <p:nvPr>
            <p:ph idx="28"/>
          </p:nvPr>
        </p:nvSpPr>
        <p:spPr>
          <a:xfrm>
            <a:off x="315913" y="2873558"/>
            <a:ext cx="40968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2112369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6 placeholders horizontal">
    <p:spTree>
      <p:nvGrpSpPr>
        <p:cNvPr id="1" name=""/>
        <p:cNvGrpSpPr/>
        <p:nvPr/>
      </p:nvGrpSpPr>
      <p:grpSpPr>
        <a:xfrm>
          <a:off x="0" y="0"/>
          <a:ext cx="0" cy="0"/>
          <a:chOff x="0" y="0"/>
          <a:chExt cx="0" cy="0"/>
        </a:xfrm>
      </p:grpSpPr>
      <p:sp>
        <p:nvSpPr>
          <p:cNvPr id="21"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33" name="Content Placeholder 2"/>
          <p:cNvSpPr>
            <a:spLocks noGrp="1"/>
          </p:cNvSpPr>
          <p:nvPr>
            <p:ph idx="1"/>
          </p:nvPr>
        </p:nvSpPr>
        <p:spPr>
          <a:xfrm>
            <a:off x="316800" y="1312301"/>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4" name="Content Placeholder 2"/>
          <p:cNvSpPr>
            <a:spLocks noGrp="1"/>
          </p:cNvSpPr>
          <p:nvPr>
            <p:ph idx="10"/>
          </p:nvPr>
        </p:nvSpPr>
        <p:spPr>
          <a:xfrm>
            <a:off x="3260375" y="1312301"/>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5" name="Content Placeholder 2"/>
          <p:cNvSpPr>
            <a:spLocks noGrp="1"/>
          </p:cNvSpPr>
          <p:nvPr>
            <p:ph idx="11"/>
          </p:nvPr>
        </p:nvSpPr>
        <p:spPr>
          <a:xfrm>
            <a:off x="6203950" y="1312301"/>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2"/>
          </p:nvPr>
        </p:nvSpPr>
        <p:spPr>
          <a:xfrm>
            <a:off x="316800" y="2873558"/>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3"/>
          </p:nvPr>
        </p:nvSpPr>
        <p:spPr>
          <a:xfrm>
            <a:off x="3260375" y="2873558"/>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4"/>
          </p:nvPr>
        </p:nvSpPr>
        <p:spPr>
          <a:xfrm>
            <a:off x="6203950" y="2873558"/>
            <a:ext cx="2623250" cy="1396895"/>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5"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6"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7"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9841619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mage background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smtClean="0"/>
              <a:t>Presentation title</a:t>
            </a:r>
            <a:endParaRPr lang="en-GB" dirty="0"/>
          </a:p>
        </p:txBody>
      </p:sp>
      <p:sp>
        <p:nvSpPr>
          <p:cNvPr id="12"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smtClean="0"/>
              <a:t>Date</a:t>
            </a:r>
            <a:endParaRPr lang="en-GB" dirty="0"/>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5593507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mage top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9144000" cy="2648932"/>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8" name="Content Placeholder 2"/>
          <p:cNvSpPr>
            <a:spLocks noGrp="1"/>
          </p:cNvSpPr>
          <p:nvPr>
            <p:ph idx="25"/>
          </p:nvPr>
        </p:nvSpPr>
        <p:spPr>
          <a:xfrm>
            <a:off x="316800" y="287355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3"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smtClean="0"/>
              <a:t>Presentation title</a:t>
            </a:r>
            <a:endParaRPr lang="en-GB" dirty="0"/>
          </a:p>
        </p:txBody>
      </p:sp>
      <p:sp>
        <p:nvSpPr>
          <p:cNvPr id="14"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smtClean="0"/>
              <a:t>Date</a:t>
            </a:r>
            <a:endParaRPr lang="en-GB" dirty="0"/>
          </a:p>
        </p:txBody>
      </p:sp>
      <p:sp>
        <p:nvSpPr>
          <p:cNvPr id="15"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5694263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age middle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1312225"/>
            <a:ext cx="9144000" cy="2955788"/>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2"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817426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left square">
    <p:spTree>
      <p:nvGrpSpPr>
        <p:cNvPr id="1" name=""/>
        <p:cNvGrpSpPr/>
        <p:nvPr/>
      </p:nvGrpSpPr>
      <p:grpSpPr>
        <a:xfrm>
          <a:off x="0" y="0"/>
          <a:ext cx="0" cy="0"/>
          <a:chOff x="0" y="0"/>
          <a:chExt cx="0" cy="0"/>
        </a:xfrm>
      </p:grpSpPr>
      <p:sp>
        <p:nvSpPr>
          <p:cNvPr id="9" name="Picture Placeholder 8"/>
          <p:cNvSpPr>
            <a:spLocks noGrp="1"/>
          </p:cNvSpPr>
          <p:nvPr>
            <p:ph type="pic" sz="quarter" idx="14"/>
          </p:nvPr>
        </p:nvSpPr>
        <p:spPr>
          <a:xfrm>
            <a:off x="0" y="0"/>
            <a:ext cx="4566390" cy="5143500"/>
          </a:xfr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5" name="Title 1"/>
          <p:cNvSpPr>
            <a:spLocks noGrp="1"/>
          </p:cNvSpPr>
          <p:nvPr>
            <p:ph type="title"/>
          </p:nvPr>
        </p:nvSpPr>
        <p:spPr>
          <a:xfrm>
            <a:off x="4873447" y="515422"/>
            <a:ext cx="3953755" cy="391412"/>
          </a:xfrm>
        </p:spPr>
        <p:txBody>
          <a:bodyPr anchor="ctr" anchorCtr="0"/>
          <a:lstStyle>
            <a:lvl1pPr>
              <a:defRPr sz="2400"/>
            </a:lvl1pPr>
          </a:lstStyle>
          <a:p>
            <a:r>
              <a:rPr lang="en-US" noProof="0" smtClean="0"/>
              <a:t>Click to edit Master title style</a:t>
            </a:r>
            <a:endParaRPr lang="en-GB" noProof="0" dirty="0"/>
          </a:p>
        </p:txBody>
      </p:sp>
      <p:sp>
        <p:nvSpPr>
          <p:cNvPr id="14" name="Content Placeholder 2"/>
          <p:cNvSpPr>
            <a:spLocks noGrp="1"/>
          </p:cNvSpPr>
          <p:nvPr>
            <p:ph idx="11"/>
          </p:nvPr>
        </p:nvSpPr>
        <p:spPr>
          <a:xfrm>
            <a:off x="4873447" y="1312223"/>
            <a:ext cx="3953755" cy="2955789"/>
          </a:xfrm>
        </p:spPr>
        <p:txBody>
          <a:bodyPr>
            <a:normAutofit/>
          </a:bodyPr>
          <a:lstStyle>
            <a:lvl1pPr>
              <a:buClr>
                <a:schemeClr val="accent1"/>
              </a:buClr>
              <a:defRPr sz="1800">
                <a:solidFill>
                  <a:schemeClr val="accent2"/>
                </a:solidFill>
              </a:defRPr>
            </a:lvl1pPr>
            <a:lvl2pPr>
              <a:buClr>
                <a:schemeClr val="tx2"/>
              </a:buClr>
              <a:defRPr sz="1600">
                <a:solidFill>
                  <a:schemeClr val="accent2"/>
                </a:solidFill>
              </a:defRPr>
            </a:lvl2pPr>
            <a:lvl3pPr>
              <a:buClr>
                <a:schemeClr val="accent5"/>
              </a:buClr>
              <a:defRPr sz="1400">
                <a:solidFill>
                  <a:schemeClr val="accent2"/>
                </a:solidFill>
              </a:defRPr>
            </a:lvl3pPr>
            <a:lvl4pPr>
              <a:buClr>
                <a:schemeClr val="accent3"/>
              </a:buClr>
              <a:defRPr sz="1200">
                <a:solidFill>
                  <a:schemeClr val="accent2"/>
                </a:solidFill>
              </a:defRPr>
            </a:lvl4pPr>
            <a:lvl5pPr>
              <a:buClr>
                <a:srgbClr val="001423"/>
              </a:buClr>
              <a:defRPr sz="11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873445" y="103909"/>
            <a:ext cx="2199874"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3"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7697255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large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316800" y="1312225"/>
            <a:ext cx="8510400" cy="2955788"/>
          </a:xfrm>
          <a:prstGeom prst="roundRect">
            <a:avLst>
              <a:gd name="adj" fmla="val 4683"/>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3"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7780439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1/2 rounded">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4731411" y="1312225"/>
            <a:ext cx="4093768" cy="2955788"/>
          </a:xfrm>
          <a:prstGeom prst="roundRect">
            <a:avLst>
              <a:gd name="adj" fmla="val 392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4"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5"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5956652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Image 1/3 rounded">
    <p:spTree>
      <p:nvGrpSpPr>
        <p:cNvPr id="1" name=""/>
        <p:cNvGrpSpPr/>
        <p:nvPr/>
      </p:nvGrpSpPr>
      <p:grpSpPr>
        <a:xfrm>
          <a:off x="0" y="0"/>
          <a:ext cx="0" cy="0"/>
          <a:chOff x="0" y="0"/>
          <a:chExt cx="0" cy="0"/>
        </a:xfrm>
      </p:grpSpPr>
      <p:sp>
        <p:nvSpPr>
          <p:cNvPr id="12" name="Content Placeholder 2"/>
          <p:cNvSpPr>
            <a:spLocks noGrp="1"/>
          </p:cNvSpPr>
          <p:nvPr>
            <p:ph idx="18"/>
          </p:nvPr>
        </p:nvSpPr>
        <p:spPr>
          <a:xfrm>
            <a:off x="318831" y="1312223"/>
            <a:ext cx="556463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Picture Placeholder 8"/>
          <p:cNvSpPr>
            <a:spLocks noGrp="1"/>
          </p:cNvSpPr>
          <p:nvPr>
            <p:ph type="pic" sz="quarter" idx="14"/>
          </p:nvPr>
        </p:nvSpPr>
        <p:spPr>
          <a:xfrm>
            <a:off x="6202278" y="1312225"/>
            <a:ext cx="2624927" cy="2955788"/>
          </a:xfrm>
          <a:prstGeom prst="roundRect">
            <a:avLst>
              <a:gd name="adj" fmla="val 4084"/>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4"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5"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316741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1/4 rounded">
    <p:spTree>
      <p:nvGrpSpPr>
        <p:cNvPr id="1" name=""/>
        <p:cNvGrpSpPr/>
        <p:nvPr/>
      </p:nvGrpSpPr>
      <p:grpSpPr>
        <a:xfrm>
          <a:off x="0" y="0"/>
          <a:ext cx="0" cy="0"/>
          <a:chOff x="0" y="0"/>
          <a:chExt cx="0" cy="0"/>
        </a:xfrm>
      </p:grpSpPr>
      <p:sp>
        <p:nvSpPr>
          <p:cNvPr id="12" name="Picture Placeholder 8"/>
          <p:cNvSpPr>
            <a:spLocks noGrp="1"/>
          </p:cNvSpPr>
          <p:nvPr>
            <p:ph type="pic" sz="quarter" idx="27"/>
          </p:nvPr>
        </p:nvSpPr>
        <p:spPr>
          <a:xfrm>
            <a:off x="6937200" y="1312225"/>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4" name="Content Placeholder 2"/>
          <p:cNvSpPr>
            <a:spLocks noGrp="1"/>
          </p:cNvSpPr>
          <p:nvPr>
            <p:ph idx="18"/>
          </p:nvPr>
        </p:nvSpPr>
        <p:spPr>
          <a:xfrm>
            <a:off x="318830" y="1312223"/>
            <a:ext cx="6308887"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5"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4113151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Normal">
    <p:spTree>
      <p:nvGrpSpPr>
        <p:cNvPr id="1" name=""/>
        <p:cNvGrpSpPr/>
        <p:nvPr/>
      </p:nvGrpSpPr>
      <p:grpSpPr>
        <a:xfrm>
          <a:off x="0" y="0"/>
          <a:ext cx="0" cy="0"/>
          <a:chOff x="0" y="0"/>
          <a:chExt cx="0" cy="0"/>
        </a:xfrm>
      </p:grpSpPr>
      <p:sp>
        <p:nvSpPr>
          <p:cNvPr id="6"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7"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8"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9"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0181182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 images rounded">
    <p:spTree>
      <p:nvGrpSpPr>
        <p:cNvPr id="1" name=""/>
        <p:cNvGrpSpPr/>
        <p:nvPr/>
      </p:nvGrpSpPr>
      <p:grpSpPr>
        <a:xfrm>
          <a:off x="0" y="0"/>
          <a:ext cx="0" cy="0"/>
          <a:chOff x="0" y="0"/>
          <a:chExt cx="0" cy="0"/>
        </a:xfrm>
      </p:grpSpPr>
      <p:sp>
        <p:nvSpPr>
          <p:cNvPr id="17" name="Content Placeholder 2"/>
          <p:cNvSpPr>
            <a:spLocks noGrp="1"/>
          </p:cNvSpPr>
          <p:nvPr>
            <p:ph idx="18"/>
          </p:nvPr>
        </p:nvSpPr>
        <p:spPr>
          <a:xfrm>
            <a:off x="318835" y="1312223"/>
            <a:ext cx="4099651"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312225"/>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2"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3"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683619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4 images rounded">
    <p:spTree>
      <p:nvGrpSpPr>
        <p:cNvPr id="1" name=""/>
        <p:cNvGrpSpPr/>
        <p:nvPr/>
      </p:nvGrpSpPr>
      <p:grpSpPr>
        <a:xfrm>
          <a:off x="0" y="0"/>
          <a:ext cx="0" cy="0"/>
          <a:chOff x="0" y="0"/>
          <a:chExt cx="0" cy="0"/>
        </a:xfrm>
      </p:grpSpPr>
      <p:sp>
        <p:nvSpPr>
          <p:cNvPr id="15"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9" name="Picture Placeholder 8"/>
          <p:cNvSpPr>
            <a:spLocks noGrp="1"/>
          </p:cNvSpPr>
          <p:nvPr>
            <p:ph type="pic" sz="quarter" idx="27"/>
          </p:nvPr>
        </p:nvSpPr>
        <p:spPr>
          <a:xfrm>
            <a:off x="6937200" y="1312225"/>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0" name="Picture Placeholder 8"/>
          <p:cNvSpPr>
            <a:spLocks noGrp="1"/>
          </p:cNvSpPr>
          <p:nvPr>
            <p:ph type="pic" sz="quarter" idx="28"/>
          </p:nvPr>
        </p:nvSpPr>
        <p:spPr>
          <a:xfrm>
            <a:off x="4726874"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1" name="Picture Placeholder 8"/>
          <p:cNvSpPr>
            <a:spLocks noGrp="1"/>
          </p:cNvSpPr>
          <p:nvPr>
            <p:ph type="pic" sz="quarter" idx="29"/>
          </p:nvPr>
        </p:nvSpPr>
        <p:spPr>
          <a:xfrm>
            <a:off x="2521837"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32" name="Picture Placeholder 8"/>
          <p:cNvSpPr>
            <a:spLocks noGrp="1"/>
          </p:cNvSpPr>
          <p:nvPr>
            <p:ph type="pic" sz="quarter" idx="30"/>
          </p:nvPr>
        </p:nvSpPr>
        <p:spPr>
          <a:xfrm>
            <a:off x="316800" y="1312222"/>
            <a:ext cx="1890000" cy="2955788"/>
          </a:xfrm>
          <a:prstGeom prst="roundRect">
            <a:avLst>
              <a:gd name="adj" fmla="val 5068"/>
            </a:avLst>
          </a:prstGeom>
          <a:solidFill>
            <a:schemeClr val="accent6"/>
          </a:solidFill>
        </p:spPr>
        <p:txBody>
          <a:bodyPr rIns="0" anchor="ctr" anchorCtr="0"/>
          <a:lstStyle>
            <a:lvl1pPr marL="0" indent="0" algn="ctr">
              <a:buNone/>
              <a:defRPr sz="700" baseline="0">
                <a:solidFill>
                  <a:schemeClr val="bg1"/>
                </a:solidFill>
              </a:defRPr>
            </a:lvl1pPr>
          </a:lstStyle>
          <a:p>
            <a:r>
              <a:rPr lang="en-US" noProof="0" smtClean="0"/>
              <a:t>Click icon to add picture</a:t>
            </a:r>
            <a:endParaRPr lang="en-GB" noProof="0" dirty="0"/>
          </a:p>
        </p:txBody>
      </p:sp>
      <p:sp>
        <p:nvSpPr>
          <p:cNvPr id="13"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4"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0804774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6:9 video">
    <p:spTree>
      <p:nvGrpSpPr>
        <p:cNvPr id="1" name=""/>
        <p:cNvGrpSpPr/>
        <p:nvPr/>
      </p:nvGrpSpPr>
      <p:grpSpPr>
        <a:xfrm>
          <a:off x="0" y="0"/>
          <a:ext cx="0" cy="0"/>
          <a:chOff x="0" y="0"/>
          <a:chExt cx="0" cy="0"/>
        </a:xfrm>
      </p:grpSpPr>
      <p:sp>
        <p:nvSpPr>
          <p:cNvPr id="14" name="Content Placeholder 2"/>
          <p:cNvSpPr>
            <a:spLocks noGrp="1"/>
          </p:cNvSpPr>
          <p:nvPr>
            <p:ph idx="23"/>
          </p:nvPr>
        </p:nvSpPr>
        <p:spPr>
          <a:xfrm>
            <a:off x="318825" y="1312223"/>
            <a:ext cx="2923653"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13" name="Media Placeholder 8"/>
          <p:cNvSpPr>
            <a:spLocks noGrp="1"/>
          </p:cNvSpPr>
          <p:nvPr>
            <p:ph type="media" sz="quarter" idx="18" hasCustomPrompt="1"/>
          </p:nvPr>
        </p:nvSpPr>
        <p:spPr>
          <a:xfrm>
            <a:off x="3578125" y="1309928"/>
            <a:ext cx="5258820" cy="2958085"/>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6"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1"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2"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5"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1111309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4:3 video">
    <p:spTree>
      <p:nvGrpSpPr>
        <p:cNvPr id="1" name=""/>
        <p:cNvGrpSpPr/>
        <p:nvPr/>
      </p:nvGrpSpPr>
      <p:grpSpPr>
        <a:xfrm>
          <a:off x="0" y="0"/>
          <a:ext cx="0" cy="0"/>
          <a:chOff x="0" y="0"/>
          <a:chExt cx="0" cy="0"/>
        </a:xfrm>
      </p:grpSpPr>
      <p:sp>
        <p:nvSpPr>
          <p:cNvPr id="10" name="Media Placeholder 8"/>
          <p:cNvSpPr>
            <a:spLocks noGrp="1"/>
          </p:cNvSpPr>
          <p:nvPr>
            <p:ph type="media" sz="quarter" idx="15" hasCustomPrompt="1"/>
          </p:nvPr>
        </p:nvSpPr>
        <p:spPr>
          <a:xfrm>
            <a:off x="4891539" y="1309928"/>
            <a:ext cx="3945406" cy="2958085"/>
          </a:xfrm>
          <a:solidFill>
            <a:schemeClr val="accent6"/>
          </a:solidFill>
          <a:effectLst/>
        </p:spPr>
        <p:txBody>
          <a:bodyPr tIns="0" anchor="ctr" anchorCtr="0">
            <a:normAutofit/>
          </a:bodyPr>
          <a:lstStyle>
            <a:lvl1pPr marL="0" indent="0" algn="ctr">
              <a:buNone/>
              <a:defRPr sz="700" baseline="0">
                <a:solidFill>
                  <a:schemeClr val="bg1"/>
                </a:solidFill>
              </a:defRPr>
            </a:lvl1pPr>
          </a:lstStyle>
          <a:p>
            <a:r>
              <a:rPr lang="en-GB" noProof="0" smtClean="0"/>
              <a:t>Click to add media size 4/3</a:t>
            </a:r>
            <a:endParaRPr lang="en-GB" noProof="0"/>
          </a:p>
        </p:txBody>
      </p:sp>
      <p:sp>
        <p:nvSpPr>
          <p:cNvPr id="17" name="Content Placeholder 2"/>
          <p:cNvSpPr>
            <a:spLocks noGrp="1"/>
          </p:cNvSpPr>
          <p:nvPr>
            <p:ph idx="24"/>
          </p:nvPr>
        </p:nvSpPr>
        <p:spPr>
          <a:xfrm>
            <a:off x="318821" y="1312223"/>
            <a:ext cx="4251592"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12"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3"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6152007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Video background">
    <p:spTree>
      <p:nvGrpSpPr>
        <p:cNvPr id="1" name=""/>
        <p:cNvGrpSpPr/>
        <p:nvPr/>
      </p:nvGrpSpPr>
      <p:grpSpPr>
        <a:xfrm>
          <a:off x="0" y="0"/>
          <a:ext cx="0" cy="0"/>
          <a:chOff x="0" y="0"/>
          <a:chExt cx="0" cy="0"/>
        </a:xfrm>
      </p:grpSpPr>
      <p:sp>
        <p:nvSpPr>
          <p:cNvPr id="10" name="Media Placeholder 8"/>
          <p:cNvSpPr>
            <a:spLocks noGrp="1"/>
          </p:cNvSpPr>
          <p:nvPr>
            <p:ph type="media" sz="quarter" idx="18" hasCustomPrompt="1"/>
          </p:nvPr>
        </p:nvSpPr>
        <p:spPr>
          <a:xfrm>
            <a:off x="0" y="18"/>
            <a:ext cx="9144000" cy="5143499"/>
          </a:xfrm>
          <a:solidFill>
            <a:schemeClr val="accent6"/>
          </a:solidFill>
          <a:effectLst/>
        </p:spPr>
        <p:txBody>
          <a:bodyPr tIns="0" anchor="ctr" anchorCtr="0">
            <a:normAutofit/>
          </a:bodyPr>
          <a:lstStyle>
            <a:lvl1pPr marL="0" indent="0" algn="ctr">
              <a:buNone/>
              <a:defRPr sz="700">
                <a:solidFill>
                  <a:schemeClr val="bg1"/>
                </a:solidFill>
              </a:defRPr>
            </a:lvl1pPr>
          </a:lstStyle>
          <a:p>
            <a:r>
              <a:rPr lang="en-GB" noProof="0" smtClean="0"/>
              <a:t>Click to add media size 16:9</a:t>
            </a:r>
            <a:endParaRPr lang="en-GB" noProof="0"/>
          </a:p>
        </p:txBody>
      </p:sp>
      <p:sp>
        <p:nvSpPr>
          <p:cNvPr id="11"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smtClean="0"/>
              <a:t>Presentation title</a:t>
            </a:r>
            <a:endParaRPr lang="en-GB" dirty="0"/>
          </a:p>
        </p:txBody>
      </p:sp>
      <p:sp>
        <p:nvSpPr>
          <p:cNvPr id="12"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bg1"/>
                </a:solidFill>
              </a:defRPr>
            </a:lvl1pPr>
          </a:lstStyle>
          <a:p>
            <a:pPr>
              <a:defRPr/>
            </a:pPr>
            <a:r>
              <a:rPr lang="en-GB" smtClean="0"/>
              <a:t>Date</a:t>
            </a:r>
            <a:endParaRPr lang="en-GB" dirty="0"/>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bg1"/>
                </a:solidFill>
              </a:defRPr>
            </a:lvl1pPr>
          </a:lstStyle>
          <a:p>
            <a:pPr>
              <a:defRPr/>
            </a:pPr>
            <a:fld id="{4B01E8EF-57E8-4F85-90EB-163CEE512F88}" type="slidenum">
              <a:rPr lang="en-GB" smtClean="0"/>
              <a:pPr>
                <a:defRPr/>
              </a:pPr>
              <a:t>‹#›</a:t>
            </a:fld>
            <a:endParaRPr lang="en-GB" dirty="0"/>
          </a:p>
        </p:txBody>
      </p:sp>
    </p:spTree>
    <p:extLst>
      <p:ext uri="{BB962C8B-B14F-4D97-AF65-F5344CB8AC3E}">
        <p14:creationId xmlns:p14="http://schemas.microsoft.com/office/powerpoint/2010/main" val="12265096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p:cNvSpPr>
          <p:nvPr>
            <p:ph type="ftr" sz="quarter" idx="11"/>
          </p:nvPr>
        </p:nvSpPr>
        <p:spPr/>
        <p:txBody>
          <a:bodyPr/>
          <a:lstStyle/>
          <a:p>
            <a:pPr>
              <a:defRPr/>
            </a:pPr>
            <a:r>
              <a:rPr lang="en-GB" noProof="0" smtClean="0"/>
              <a:t>Presentation title</a:t>
            </a:r>
            <a:endParaRPr lang="en-GB" noProof="0" dirty="0"/>
          </a:p>
        </p:txBody>
      </p:sp>
      <p:sp>
        <p:nvSpPr>
          <p:cNvPr id="5" name="Date Placeholder 4"/>
          <p:cNvSpPr>
            <a:spLocks noGrp="1"/>
          </p:cNvSpPr>
          <p:nvPr>
            <p:ph type="dt" sz="half" idx="12"/>
          </p:nvPr>
        </p:nvSpPr>
        <p:spPr/>
        <p:txBody>
          <a:bodyPr/>
          <a:lstStyle/>
          <a:p>
            <a:pPr>
              <a:defRPr/>
            </a:pPr>
            <a:r>
              <a:rPr lang="en-GB" noProof="0" smtClean="0"/>
              <a:t>Date</a:t>
            </a:r>
            <a:endParaRPr lang="en-GB" noProof="0" dirty="0"/>
          </a:p>
        </p:txBody>
      </p:sp>
    </p:spTree>
    <p:extLst>
      <p:ext uri="{BB962C8B-B14F-4D97-AF65-F5344CB8AC3E}">
        <p14:creationId xmlns:p14="http://schemas.microsoft.com/office/powerpoint/2010/main" val="29257024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4B01E8EF-57E8-4F85-90EB-163CEE512F88}" type="slidenum">
              <a:rPr lang="en-GB" noProof="0" smtClean="0"/>
              <a:pPr>
                <a:defRPr/>
              </a:pPr>
              <a:t>‹#›</a:t>
            </a:fld>
            <a:endParaRPr lang="en-GB" noProof="0" dirty="0"/>
          </a:p>
        </p:txBody>
      </p:sp>
      <p:sp>
        <p:nvSpPr>
          <p:cNvPr id="4" name="Footer Placeholder 3"/>
          <p:cNvSpPr>
            <a:spLocks noGrp="1"/>
          </p:cNvSpPr>
          <p:nvPr>
            <p:ph type="ftr" sz="quarter" idx="11"/>
          </p:nvPr>
        </p:nvSpPr>
        <p:spPr/>
        <p:txBody>
          <a:bodyPr/>
          <a:lstStyle/>
          <a:p>
            <a:pPr>
              <a:defRPr/>
            </a:pPr>
            <a:r>
              <a:rPr lang="en-GB" noProof="0" smtClean="0"/>
              <a:t>Presentation title</a:t>
            </a:r>
            <a:endParaRPr lang="en-GB" noProof="0" dirty="0"/>
          </a:p>
        </p:txBody>
      </p:sp>
      <p:sp>
        <p:nvSpPr>
          <p:cNvPr id="5" name="Date Placeholder 4"/>
          <p:cNvSpPr>
            <a:spLocks noGrp="1"/>
          </p:cNvSpPr>
          <p:nvPr>
            <p:ph type="dt" sz="half" idx="12"/>
          </p:nvPr>
        </p:nvSpPr>
        <p:spPr/>
        <p:txBody>
          <a:bodyPr/>
          <a:lstStyle/>
          <a:p>
            <a:pPr>
              <a:defRPr/>
            </a:pPr>
            <a:r>
              <a:rPr lang="en-GB" noProof="0" smtClean="0"/>
              <a:t>Date</a:t>
            </a:r>
            <a:endParaRPr lang="en-GB" noProof="0" dirty="0"/>
          </a:p>
        </p:txBody>
      </p:sp>
    </p:spTree>
    <p:extLst>
      <p:ext uri="{BB962C8B-B14F-4D97-AF65-F5344CB8AC3E}">
        <p14:creationId xmlns:p14="http://schemas.microsoft.com/office/powerpoint/2010/main" val="3806687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Margin guide">
    <p:spTree>
      <p:nvGrpSpPr>
        <p:cNvPr id="1" name=""/>
        <p:cNvGrpSpPr/>
        <p:nvPr/>
      </p:nvGrpSpPr>
      <p:grpSpPr>
        <a:xfrm>
          <a:off x="0" y="0"/>
          <a:ext cx="0" cy="0"/>
          <a:chOff x="0" y="0"/>
          <a:chExt cx="0" cy="0"/>
        </a:xfrm>
      </p:grpSpPr>
      <p:sp>
        <p:nvSpPr>
          <p:cNvPr id="10" name="Rectangle 9"/>
          <p:cNvSpPr/>
          <p:nvPr userDrawn="1"/>
        </p:nvSpPr>
        <p:spPr bwMode="auto">
          <a:xfrm>
            <a:off x="316800" y="309117"/>
            <a:ext cx="8510400" cy="3958973"/>
          </a:xfrm>
          <a:prstGeom prst="rect">
            <a:avLst/>
          </a:prstGeom>
          <a:pattFill prst="wdUpDiag">
            <a:fgClr>
              <a:schemeClr val="bg2"/>
            </a:fgClr>
            <a:bgClr>
              <a:schemeClr val="bg1"/>
            </a:bgClr>
          </a:pattFill>
          <a:ln w="3175" cap="flat" cmpd="sng" algn="ctr">
            <a:solidFill>
              <a:schemeClr val="accent5"/>
            </a:solidFill>
            <a:prstDash val="solid"/>
            <a:round/>
            <a:headEnd type="none" w="med" len="med"/>
            <a:tailEnd type="none" w="med" len="med"/>
          </a:ln>
          <a:effectLst/>
          <a:extLst/>
        </p:spPr>
        <p:txBody>
          <a:bodyPr vert="horz" wrap="none" lIns="72000" tIns="72000" rIns="72000" bIns="72000" numCol="1" rtlCol="0" anchor="ctr" anchorCtr="0" compatLnSpc="1">
            <a:prstTxWarp prst="textNoShape">
              <a:avLst/>
            </a:prstTxWarp>
          </a:bodyPr>
          <a:lstStyle/>
          <a:p>
            <a:pPr marL="0" marR="0" indent="0" algn="ctr" defTabSz="1219200" rtl="0" eaLnBrk="1" fontAlgn="base" latinLnBrk="0" hangingPunct="1">
              <a:lnSpc>
                <a:spcPct val="100000"/>
              </a:lnSpc>
              <a:spcBef>
                <a:spcPct val="50000"/>
              </a:spcBef>
              <a:spcAft>
                <a:spcPct val="0"/>
              </a:spcAft>
              <a:buClrTx/>
              <a:buSzTx/>
              <a:buFontTx/>
              <a:buNone/>
              <a:tabLst/>
            </a:pPr>
            <a:endParaRPr kumimoji="0" lang="en-GB" sz="2400" b="1" i="0" u="none" strike="noStrike" cap="none" normalizeH="0" baseline="0" noProof="0" smtClean="0">
              <a:ln>
                <a:noFill/>
              </a:ln>
              <a:solidFill>
                <a:srgbClr val="001965"/>
              </a:solidFill>
              <a:effectLst/>
              <a:latin typeface="Verdana" pitchFamily="34" charset="0"/>
            </a:endParaRPr>
          </a:p>
        </p:txBody>
      </p:sp>
      <p:sp>
        <p:nvSpPr>
          <p:cNvPr id="21" name="Title 6"/>
          <p:cNvSpPr txBox="1">
            <a:spLocks/>
          </p:cNvSpPr>
          <p:nvPr userDrawn="1"/>
        </p:nvSpPr>
        <p:spPr bwMode="auto">
          <a:xfrm>
            <a:off x="318821" y="577310"/>
            <a:ext cx="8518124" cy="39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defTabSz="877888" rtl="0" eaLnBrk="0" fontAlgn="base" hangingPunct="0">
              <a:lnSpc>
                <a:spcPct val="90000"/>
              </a:lnSpc>
              <a:spcBef>
                <a:spcPct val="0"/>
              </a:spcBef>
              <a:spcAft>
                <a:spcPct val="0"/>
              </a:spcAft>
              <a:defRPr sz="2400" b="1" baseline="0">
                <a:solidFill>
                  <a:srgbClr val="001965"/>
                </a:solidFill>
                <a:latin typeface="+mj-lt"/>
                <a:ea typeface="+mj-ea"/>
                <a:cs typeface="+mj-cs"/>
              </a:defRPr>
            </a:lvl1pPr>
            <a:lvl2pPr algn="l" defTabSz="877888" rtl="0" eaLnBrk="0" fontAlgn="base" hangingPunct="0">
              <a:spcBef>
                <a:spcPct val="0"/>
              </a:spcBef>
              <a:spcAft>
                <a:spcPct val="0"/>
              </a:spcAft>
              <a:defRPr sz="2700" b="1">
                <a:solidFill>
                  <a:srgbClr val="001965"/>
                </a:solidFill>
                <a:latin typeface="Verdana" pitchFamily="34" charset="0"/>
              </a:defRPr>
            </a:lvl2pPr>
            <a:lvl3pPr algn="l" defTabSz="877888" rtl="0" eaLnBrk="0" fontAlgn="base" hangingPunct="0">
              <a:spcBef>
                <a:spcPct val="0"/>
              </a:spcBef>
              <a:spcAft>
                <a:spcPct val="0"/>
              </a:spcAft>
              <a:defRPr sz="2700" b="1">
                <a:solidFill>
                  <a:srgbClr val="001965"/>
                </a:solidFill>
                <a:latin typeface="Verdana" pitchFamily="34" charset="0"/>
              </a:defRPr>
            </a:lvl3pPr>
            <a:lvl4pPr algn="l" defTabSz="877888" rtl="0" eaLnBrk="0" fontAlgn="base" hangingPunct="0">
              <a:spcBef>
                <a:spcPct val="0"/>
              </a:spcBef>
              <a:spcAft>
                <a:spcPct val="0"/>
              </a:spcAft>
              <a:defRPr sz="2700" b="1">
                <a:solidFill>
                  <a:srgbClr val="001965"/>
                </a:solidFill>
                <a:latin typeface="Verdana" pitchFamily="34" charset="0"/>
              </a:defRPr>
            </a:lvl4pPr>
            <a:lvl5pPr algn="l" defTabSz="877888" rtl="0" eaLnBrk="0" fontAlgn="base" hangingPunct="0">
              <a:spcBef>
                <a:spcPct val="0"/>
              </a:spcBef>
              <a:spcAft>
                <a:spcPct val="0"/>
              </a:spcAft>
              <a:defRPr sz="2700" b="1">
                <a:solidFill>
                  <a:srgbClr val="001965"/>
                </a:solidFill>
                <a:latin typeface="Verdana" pitchFamily="34" charset="0"/>
              </a:defRPr>
            </a:lvl5pPr>
            <a:lvl6pPr marL="329595" algn="l" defTabSz="878921" rtl="0" eaLnBrk="1" fontAlgn="base" hangingPunct="1">
              <a:spcBef>
                <a:spcPct val="0"/>
              </a:spcBef>
              <a:spcAft>
                <a:spcPct val="0"/>
              </a:spcAft>
              <a:defRPr sz="2700" b="1">
                <a:solidFill>
                  <a:srgbClr val="001965"/>
                </a:solidFill>
                <a:latin typeface="Verdana" pitchFamily="34" charset="0"/>
              </a:defRPr>
            </a:lvl6pPr>
            <a:lvl7pPr marL="659191" algn="l" defTabSz="878921" rtl="0" eaLnBrk="1" fontAlgn="base" hangingPunct="1">
              <a:spcBef>
                <a:spcPct val="0"/>
              </a:spcBef>
              <a:spcAft>
                <a:spcPct val="0"/>
              </a:spcAft>
              <a:defRPr sz="2700" b="1">
                <a:solidFill>
                  <a:srgbClr val="001965"/>
                </a:solidFill>
                <a:latin typeface="Verdana" pitchFamily="34" charset="0"/>
              </a:defRPr>
            </a:lvl7pPr>
            <a:lvl8pPr marL="988786" algn="l" defTabSz="878921" rtl="0" eaLnBrk="1" fontAlgn="base" hangingPunct="1">
              <a:spcBef>
                <a:spcPct val="0"/>
              </a:spcBef>
              <a:spcAft>
                <a:spcPct val="0"/>
              </a:spcAft>
              <a:defRPr sz="2700" b="1">
                <a:solidFill>
                  <a:srgbClr val="001965"/>
                </a:solidFill>
                <a:latin typeface="Verdana" pitchFamily="34" charset="0"/>
              </a:defRPr>
            </a:lvl8pPr>
            <a:lvl9pPr marL="1318382" algn="l" defTabSz="878921" rtl="0" eaLnBrk="1" fontAlgn="base" hangingPunct="1">
              <a:spcBef>
                <a:spcPct val="0"/>
              </a:spcBef>
              <a:spcAft>
                <a:spcPct val="0"/>
              </a:spcAft>
              <a:defRPr sz="2700" b="1">
                <a:solidFill>
                  <a:srgbClr val="001965"/>
                </a:solidFill>
                <a:latin typeface="Verdana" pitchFamily="34" charset="0"/>
              </a:defRPr>
            </a:lvl9pPr>
          </a:lstStyle>
          <a:p>
            <a:r>
              <a:rPr lang="en-GB" noProof="0" dirty="0" smtClean="0"/>
              <a:t>Title</a:t>
            </a:r>
            <a:endParaRPr lang="en-GB" noProof="0" dirty="0"/>
          </a:p>
        </p:txBody>
      </p:sp>
      <p:sp>
        <p:nvSpPr>
          <p:cNvPr id="15" name="TextBox 14"/>
          <p:cNvSpPr txBox="1"/>
          <p:nvPr userDrawn="1"/>
        </p:nvSpPr>
        <p:spPr>
          <a:xfrm>
            <a:off x="2748809" y="2524614"/>
            <a:ext cx="3633374" cy="276999"/>
          </a:xfrm>
          <a:prstGeom prst="rect">
            <a:avLst/>
          </a:prstGeom>
          <a:noFill/>
        </p:spPr>
        <p:txBody>
          <a:bodyPr wrap="square" rtlCol="0">
            <a:spAutoFit/>
          </a:bodyPr>
          <a:lstStyle/>
          <a:p>
            <a:pPr algn="ctr"/>
            <a:r>
              <a:rPr lang="en-GB" sz="1200" b="0" noProof="0" dirty="0" smtClean="0">
                <a:solidFill>
                  <a:schemeClr val="accent5"/>
                </a:solidFill>
              </a:rPr>
              <a:t>Keep all content in this area</a:t>
            </a:r>
            <a:endParaRPr lang="en-GB" sz="1200" b="0" noProof="0" dirty="0">
              <a:solidFill>
                <a:schemeClr val="accent5"/>
              </a:solidFill>
            </a:endParaRPr>
          </a:p>
        </p:txBody>
      </p:sp>
      <p:sp>
        <p:nvSpPr>
          <p:cNvPr id="28" name="TextBox 27"/>
          <p:cNvSpPr txBox="1"/>
          <p:nvPr userDrawn="1"/>
        </p:nvSpPr>
        <p:spPr>
          <a:xfrm>
            <a:off x="318847" y="1312223"/>
            <a:ext cx="8518125" cy="369332"/>
          </a:xfrm>
          <a:prstGeom prst="rect">
            <a:avLst/>
          </a:prstGeom>
          <a:noFill/>
        </p:spPr>
        <p:txBody>
          <a:bodyPr wrap="square" rtlCol="0">
            <a:spAutoFit/>
          </a:bodyPr>
          <a:lstStyle/>
          <a:p>
            <a:endParaRPr lang="en-GB" noProof="0"/>
          </a:p>
        </p:txBody>
      </p:sp>
      <p:sp>
        <p:nvSpPr>
          <p:cNvPr id="30" name="Rectangle 29"/>
          <p:cNvSpPr/>
          <p:nvPr userDrawn="1"/>
        </p:nvSpPr>
        <p:spPr bwMode="auto">
          <a:xfrm>
            <a:off x="316812" y="1312223"/>
            <a:ext cx="8510401" cy="2955789"/>
          </a:xfrm>
          <a:prstGeom prst="rect">
            <a:avLst/>
          </a:prstGeom>
          <a:noFill/>
          <a:ln w="3175" cap="flat" cmpd="sng" algn="ctr">
            <a:solidFill>
              <a:schemeClr val="accent5"/>
            </a:solidFill>
            <a:prstDash val="solid"/>
            <a:round/>
            <a:headEnd type="none" w="med" len="med"/>
            <a:tailEnd type="none" w="med" len="med"/>
          </a:ln>
          <a:effectLst/>
          <a:extLst/>
        </p:spPr>
        <p:txBody>
          <a:bodyPr vert="horz" wrap="none" lIns="0" tIns="0" rIns="0" bIns="0" numCol="1" rtlCol="0" anchor="t" anchorCtr="0" compatLnSpc="1">
            <a:prstTxWarp prst="textNoShape">
              <a:avLst/>
            </a:prstTxWarp>
          </a:bodyPr>
          <a:lstStyle/>
          <a:p>
            <a:pPr marL="269875" marR="0" indent="-269875" algn="l" defTabSz="1219200" rtl="0" eaLnBrk="1" fontAlgn="base" latinLnBrk="0" hangingPunct="1">
              <a:lnSpc>
                <a:spcPct val="100000"/>
              </a:lnSpc>
              <a:spcBef>
                <a:spcPct val="50000"/>
              </a:spcBef>
              <a:spcAft>
                <a:spcPct val="0"/>
              </a:spcAft>
              <a:buClr>
                <a:schemeClr val="accent1"/>
              </a:buClr>
              <a:buSzTx/>
              <a:buFont typeface="Arial" pitchFamily="34" charset="0"/>
              <a:buChar char="•"/>
              <a:tabLst/>
            </a:pPr>
            <a:r>
              <a:rPr kumimoji="0" lang="en-GB" sz="1800" b="0" i="0" u="none" strike="noStrike" cap="none" normalizeH="0" baseline="0" noProof="0" dirty="0" smtClean="0">
                <a:ln>
                  <a:noFill/>
                </a:ln>
                <a:solidFill>
                  <a:srgbClr val="001965"/>
                </a:solidFill>
                <a:effectLst/>
                <a:latin typeface="Verdana" pitchFamily="34" charset="0"/>
              </a:rPr>
              <a:t>Content area</a:t>
            </a:r>
          </a:p>
        </p:txBody>
      </p:sp>
      <p:sp>
        <p:nvSpPr>
          <p:cNvPr id="31" name="TextBox 30"/>
          <p:cNvSpPr txBox="1"/>
          <p:nvPr userDrawn="1"/>
        </p:nvSpPr>
        <p:spPr>
          <a:xfrm>
            <a:off x="316800" y="964537"/>
            <a:ext cx="4572008" cy="276999"/>
          </a:xfrm>
          <a:prstGeom prst="rect">
            <a:avLst/>
          </a:prstGeom>
          <a:noFill/>
        </p:spPr>
        <p:txBody>
          <a:bodyPr wrap="square" rtlCol="0">
            <a:spAutoFit/>
          </a:bodyPr>
          <a:lstStyle/>
          <a:p>
            <a:pPr algn="l"/>
            <a:r>
              <a:rPr lang="en-GB" sz="1200" b="0" noProof="0" dirty="0" smtClean="0">
                <a:solidFill>
                  <a:schemeClr val="accent5"/>
                </a:solidFill>
              </a:rPr>
              <a:t>Keep</a:t>
            </a:r>
            <a:r>
              <a:rPr lang="en-GB" sz="1200" b="0" baseline="0" noProof="0" dirty="0" smtClean="0">
                <a:solidFill>
                  <a:schemeClr val="accent5"/>
                </a:solidFill>
              </a:rPr>
              <a:t> all titles, </a:t>
            </a:r>
            <a:r>
              <a:rPr lang="en-GB" sz="1200" b="0" baseline="0" noProof="0" dirty="0" err="1" smtClean="0">
                <a:solidFill>
                  <a:schemeClr val="accent5"/>
                </a:solidFill>
              </a:rPr>
              <a:t>trompets</a:t>
            </a:r>
            <a:r>
              <a:rPr lang="en-GB" sz="1200" b="0" baseline="0" noProof="0" dirty="0" smtClean="0">
                <a:solidFill>
                  <a:schemeClr val="accent5"/>
                </a:solidFill>
              </a:rPr>
              <a:t> and subtitles in this area</a:t>
            </a:r>
            <a:endParaRPr lang="en-GB" sz="1200" b="0" noProof="0" dirty="0">
              <a:solidFill>
                <a:schemeClr val="accent5"/>
              </a:solidFill>
            </a:endParaRPr>
          </a:p>
        </p:txBody>
      </p:sp>
      <p:sp>
        <p:nvSpPr>
          <p:cNvPr id="32" name="TextBox 31"/>
          <p:cNvSpPr txBox="1"/>
          <p:nvPr userDrawn="1"/>
        </p:nvSpPr>
        <p:spPr>
          <a:xfrm>
            <a:off x="4919812" y="329818"/>
            <a:ext cx="3909190" cy="276999"/>
          </a:xfrm>
          <a:prstGeom prst="rect">
            <a:avLst/>
          </a:prstGeom>
          <a:noFill/>
        </p:spPr>
        <p:txBody>
          <a:bodyPr wrap="square" rtlCol="0">
            <a:spAutoFit/>
          </a:bodyPr>
          <a:lstStyle/>
          <a:p>
            <a:pPr algn="r"/>
            <a:r>
              <a:rPr lang="en-GB" sz="1200" b="0" noProof="0" smtClean="0">
                <a:solidFill>
                  <a:schemeClr val="accent5"/>
                </a:solidFill>
              </a:rPr>
              <a:t>Never</a:t>
            </a:r>
            <a:r>
              <a:rPr lang="en-GB" sz="1200" b="0" baseline="0" noProof="0" smtClean="0">
                <a:solidFill>
                  <a:schemeClr val="accent5"/>
                </a:solidFill>
              </a:rPr>
              <a:t> move Footer, Date and No placeholders</a:t>
            </a:r>
            <a:endParaRPr lang="en-GB" sz="1200" b="0" noProof="0">
              <a:solidFill>
                <a:schemeClr val="accent5"/>
              </a:solidFill>
            </a:endParaRPr>
          </a:p>
        </p:txBody>
      </p:sp>
      <p:sp>
        <p:nvSpPr>
          <p:cNvPr id="16"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7"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8"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445488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Footer Placeholder 3"/>
          <p:cNvSpPr>
            <a:spLocks noGrp="1"/>
          </p:cNvSpPr>
          <p:nvPr>
            <p:ph type="ftr" sz="quarter" idx="10"/>
          </p:nvPr>
        </p:nvSpPr>
        <p:spPr/>
        <p:txBody>
          <a:bodyPr/>
          <a:lstStyle>
            <a:lvl1pPr>
              <a:defRPr/>
            </a:lvl1pPr>
          </a:lstStyle>
          <a:p>
            <a:pPr>
              <a:defRPr/>
            </a:pPr>
            <a:r>
              <a:rPr lang="en-GB"/>
              <a:t>Presentation title</a:t>
            </a:r>
          </a:p>
        </p:txBody>
      </p:sp>
      <p:sp>
        <p:nvSpPr>
          <p:cNvPr id="6" name="Slide Number Placeholder 4"/>
          <p:cNvSpPr>
            <a:spLocks noGrp="1"/>
          </p:cNvSpPr>
          <p:nvPr>
            <p:ph type="sldNum" sz="quarter" idx="11"/>
          </p:nvPr>
        </p:nvSpPr>
        <p:spPr/>
        <p:txBody>
          <a:bodyPr/>
          <a:lstStyle>
            <a:lvl1pPr>
              <a:defRPr/>
            </a:lvl1pPr>
          </a:lstStyle>
          <a:p>
            <a:pPr>
              <a:defRPr/>
            </a:pPr>
            <a:r>
              <a:rPr lang="en-GB"/>
              <a:t>Slide no </a:t>
            </a:r>
            <a:fld id="{83B9FA77-19E5-4873-8CEC-0D04A2A8000C}" type="slidenum">
              <a:rPr lang="en-GB"/>
              <a:pPr>
                <a:defRPr/>
              </a:pPr>
              <a:t>‹#›</a:t>
            </a:fld>
            <a:endParaRPr lang="en-GB"/>
          </a:p>
        </p:txBody>
      </p:sp>
      <p:sp>
        <p:nvSpPr>
          <p:cNvPr id="7" name="Date Placeholder 5"/>
          <p:cNvSpPr>
            <a:spLocks noGrp="1"/>
          </p:cNvSpPr>
          <p:nvPr>
            <p:ph type="dt" sz="half" idx="12"/>
          </p:nvPr>
        </p:nvSpPr>
        <p:spPr/>
        <p:txBody>
          <a:bodyPr/>
          <a:lstStyle>
            <a:lvl1pPr>
              <a:defRPr/>
            </a:lvl1pPr>
          </a:lstStyle>
          <a:p>
            <a:pPr>
              <a:defRPr/>
            </a:pPr>
            <a:r>
              <a:rPr lang="en-US"/>
              <a:t>Date</a:t>
            </a:r>
            <a:endParaRPr lang="en-GB"/>
          </a:p>
        </p:txBody>
      </p:sp>
    </p:spTree>
    <p:extLst>
      <p:ext uri="{BB962C8B-B14F-4D97-AF65-F5344CB8AC3E}">
        <p14:creationId xmlns:p14="http://schemas.microsoft.com/office/powerpoint/2010/main" val="3184886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General">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225425" y="378697"/>
            <a:ext cx="7551021" cy="355997"/>
          </a:xfrm>
          <a:prstGeom prst="rect">
            <a:avLst/>
          </a:prstGeom>
        </p:spPr>
        <p:txBody>
          <a:bodyPr anchor="ctr" anchorCtr="0">
            <a:normAutofit/>
          </a:bodyPr>
          <a:lstStyle>
            <a:lvl1pPr marL="0" marR="0" indent="0" algn="l" defTabSz="457200" rtl="0" eaLnBrk="1" fontAlgn="auto" latinLnBrk="0" hangingPunct="1">
              <a:lnSpc>
                <a:spcPct val="100000"/>
              </a:lnSpc>
              <a:spcBef>
                <a:spcPct val="20000"/>
              </a:spcBef>
              <a:spcAft>
                <a:spcPts val="0"/>
              </a:spcAft>
              <a:buClr>
                <a:srgbClr val="42B8FF"/>
              </a:buClr>
              <a:buSzTx/>
              <a:buFont typeface="Arial"/>
              <a:buNone/>
              <a:tabLst/>
              <a:defRPr sz="1600" b="1" baseline="0">
                <a:solidFill>
                  <a:schemeClr val="bg1"/>
                </a:solidFill>
                <a:latin typeface="Verdana" pitchFamily="34" charset="0"/>
              </a:defRPr>
            </a:lvl1pPr>
            <a:lvl2pPr>
              <a:defRPr/>
            </a:lvl2pPr>
          </a:lstStyle>
          <a:p>
            <a:pPr lvl="0"/>
            <a:r>
              <a:rPr lang="en-US" dirty="0" smtClean="0"/>
              <a:t>Click to edit Master text styles</a:t>
            </a:r>
          </a:p>
        </p:txBody>
      </p:sp>
      <p:sp>
        <p:nvSpPr>
          <p:cNvPr id="11" name="Text Placeholder 10"/>
          <p:cNvSpPr>
            <a:spLocks noGrp="1"/>
          </p:cNvSpPr>
          <p:nvPr>
            <p:ph type="body" sz="quarter" idx="14"/>
          </p:nvPr>
        </p:nvSpPr>
        <p:spPr>
          <a:xfrm>
            <a:off x="226068" y="927850"/>
            <a:ext cx="8660913" cy="3468734"/>
          </a:xfrm>
          <a:prstGeom prst="rect">
            <a:avLst/>
          </a:prstGeom>
        </p:spPr>
        <p:txBody>
          <a:bodyPr/>
          <a:lstStyle>
            <a:lvl1pPr marL="342900" marR="0" indent="-342900" algn="l" defTabSz="457200" rtl="0" eaLnBrk="1" fontAlgn="auto" latinLnBrk="0" hangingPunct="1">
              <a:lnSpc>
                <a:spcPct val="100000"/>
              </a:lnSpc>
              <a:spcBef>
                <a:spcPct val="20000"/>
              </a:spcBef>
              <a:spcAft>
                <a:spcPts val="0"/>
              </a:spcAft>
              <a:buClr>
                <a:srgbClr val="008ED5"/>
              </a:buClr>
              <a:buSzTx/>
              <a:buFont typeface="Arial"/>
              <a:buChar char="•"/>
              <a:tabLst/>
              <a:defRPr sz="1600" baseline="0">
                <a:solidFill>
                  <a:srgbClr val="19194D"/>
                </a:solidFill>
                <a:latin typeface="Verdana" pitchFamily="34" charset="0"/>
              </a:defRPr>
            </a:lvl1pPr>
            <a:lvl2pPr marL="742950" marR="0" indent="-285750" algn="l" defTabSz="457200" rtl="0" eaLnBrk="1" fontAlgn="auto" latinLnBrk="0" hangingPunct="1">
              <a:lnSpc>
                <a:spcPct val="100000"/>
              </a:lnSpc>
              <a:spcBef>
                <a:spcPct val="20000"/>
              </a:spcBef>
              <a:spcAft>
                <a:spcPts val="0"/>
              </a:spcAft>
              <a:buClr>
                <a:srgbClr val="46CAFF"/>
              </a:buClr>
              <a:buSzTx/>
              <a:buFont typeface="Arial"/>
              <a:buChar char="–"/>
              <a:tabLst/>
              <a:defRPr kumimoji="0" lang="en-US" sz="1600" b="0" i="0" u="none" strike="noStrike" kern="1200" cap="none" spc="0" normalizeH="0" baseline="0" noProof="0" dirty="0" smtClean="0">
                <a:ln>
                  <a:noFill/>
                </a:ln>
                <a:solidFill>
                  <a:srgbClr val="19194D"/>
                </a:solidFill>
                <a:effectLst/>
                <a:uLnTx/>
                <a:uFillTx/>
                <a:latin typeface="+mn-lt"/>
                <a:ea typeface="+mn-ea"/>
                <a:cs typeface="Verdana"/>
              </a:defRPr>
            </a:lvl2pPr>
            <a:lvl3pPr marL="1143000" marR="0" indent="-228600" algn="l" defTabSz="457200" rtl="0" eaLnBrk="1" fontAlgn="auto" latinLnBrk="0" hangingPunct="1">
              <a:lnSpc>
                <a:spcPct val="100000"/>
              </a:lnSpc>
              <a:spcBef>
                <a:spcPct val="20000"/>
              </a:spcBef>
              <a:spcAft>
                <a:spcPts val="0"/>
              </a:spcAft>
              <a:buClr>
                <a:srgbClr val="46CAFF"/>
              </a:buClr>
              <a:buSzTx/>
              <a:buFont typeface="Arial"/>
              <a:buChar char="•"/>
              <a:tabLst/>
              <a:defRPr sz="1600" baseline="0"/>
            </a:lvl3pPr>
            <a:lvl4pPr marL="1600200" marR="0" indent="-228600" algn="l" defTabSz="457200" rtl="0" eaLnBrk="1" fontAlgn="auto" latinLnBrk="0" hangingPunct="1">
              <a:lnSpc>
                <a:spcPct val="100000"/>
              </a:lnSpc>
              <a:spcBef>
                <a:spcPct val="20000"/>
              </a:spcBef>
              <a:spcAft>
                <a:spcPts val="0"/>
              </a:spcAft>
              <a:buClr>
                <a:srgbClr val="42B8FF"/>
              </a:buClr>
              <a:buSzTx/>
              <a:buFont typeface="Arial"/>
              <a:buChar char="–"/>
              <a:tabLst/>
              <a:defRPr/>
            </a:lvl4pPr>
            <a:lvl5pPr marL="2057400" marR="0" indent="-228600" algn="l" defTabSz="457200" rtl="0" eaLnBrk="1" fontAlgn="auto" latinLnBrk="0" hangingPunct="1">
              <a:lnSpc>
                <a:spcPct val="100000"/>
              </a:lnSpc>
              <a:spcBef>
                <a:spcPct val="20000"/>
              </a:spcBef>
              <a:spcAft>
                <a:spcPts val="0"/>
              </a:spcAft>
              <a:buClr>
                <a:srgbClr val="439CFF"/>
              </a:buClr>
              <a:buSzTx/>
              <a:buFont typeface="Arial"/>
              <a:buChar char="»"/>
              <a:tabLst/>
              <a:defRPr/>
            </a:lvl5pPr>
          </a:lstStyle>
          <a:p>
            <a:pPr marL="342900" marR="0" lvl="0" indent="-342900" algn="l" defTabSz="457200" rtl="0" eaLnBrk="1" fontAlgn="auto" latinLnBrk="0" hangingPunct="1">
              <a:lnSpc>
                <a:spcPct val="100000"/>
              </a:lnSpc>
              <a:spcBef>
                <a:spcPct val="20000"/>
              </a:spcBef>
              <a:spcAft>
                <a:spcPts val="0"/>
              </a:spcAft>
              <a:buClr>
                <a:srgbClr val="008ED5"/>
              </a:buClr>
              <a:buSzTx/>
              <a:buFont typeface="Arial"/>
              <a:buChar char="•"/>
              <a:tabLst/>
              <a:defRPr/>
            </a:pPr>
            <a:r>
              <a:rPr kumimoji="0" lang="en-AU" sz="1600" b="0" i="0" u="none" strike="noStrike" kern="1200" cap="none" spc="0" normalizeH="0" baseline="0" noProof="0" dirty="0" smtClean="0">
                <a:ln>
                  <a:noFill/>
                </a:ln>
                <a:solidFill>
                  <a:srgbClr val="19194D"/>
                </a:solidFill>
                <a:effectLst/>
                <a:uLnTx/>
                <a:uFillTx/>
                <a:latin typeface="Verdana"/>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
                <a:srgbClr val="46CAFF"/>
              </a:buClr>
              <a:buSzTx/>
              <a:buFont typeface="Arial"/>
              <a:buChar char="–"/>
              <a:tabLst/>
              <a:defRPr/>
            </a:pPr>
            <a:r>
              <a:rPr kumimoji="0" lang="en-AU" sz="1600" b="0" i="0" u="none" strike="noStrike" kern="1200" cap="none" spc="0" normalizeH="0" baseline="0" noProof="0" dirty="0" smtClean="0">
                <a:ln>
                  <a:noFill/>
                </a:ln>
                <a:solidFill>
                  <a:srgbClr val="19194D"/>
                </a:solidFill>
                <a:effectLst/>
                <a:uLnTx/>
                <a:uFillTx/>
                <a:latin typeface="+mn-lt"/>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
                <a:srgbClr val="46CAFF"/>
              </a:buClr>
              <a:buSzTx/>
              <a:buFont typeface="Arial"/>
              <a:buChar char="•"/>
              <a:tabLst/>
              <a:defRPr/>
            </a:pPr>
            <a:r>
              <a:rPr kumimoji="0" lang="en-AU" sz="1600" b="0" i="0" u="none" strike="noStrike" kern="1200" cap="none" spc="0" normalizeH="0" baseline="0" noProof="0" dirty="0" smtClean="0">
                <a:ln>
                  <a:noFill/>
                </a:ln>
                <a:solidFill>
                  <a:srgbClr val="19194D"/>
                </a:solidFill>
                <a:effectLst/>
                <a:uLnTx/>
                <a:uFillTx/>
                <a:latin typeface="+mn-lt"/>
                <a:ea typeface="+mn-ea"/>
                <a:cs typeface="+mn-cs"/>
              </a:rPr>
              <a:t>Third level</a:t>
            </a:r>
          </a:p>
          <a:p>
            <a:pPr marL="1600200" marR="0" lvl="3" indent="-228600" algn="l" defTabSz="457200" rtl="0" eaLnBrk="1" fontAlgn="auto" latinLnBrk="0" hangingPunct="1">
              <a:lnSpc>
                <a:spcPct val="100000"/>
              </a:lnSpc>
              <a:spcBef>
                <a:spcPct val="20000"/>
              </a:spcBef>
              <a:spcAft>
                <a:spcPts val="0"/>
              </a:spcAft>
              <a:buClr>
                <a:srgbClr val="42B8FF"/>
              </a:buClr>
              <a:buSzTx/>
              <a:buFont typeface="Arial"/>
              <a:buChar char="–"/>
              <a:tabLst/>
              <a:defRPr/>
            </a:pPr>
            <a:r>
              <a:rPr kumimoji="0" lang="en-AU" sz="1600" b="0" i="0" u="none" strike="noStrike" kern="1200" cap="none" spc="0" normalizeH="0" baseline="0" noProof="0" dirty="0" smtClean="0">
                <a:ln>
                  <a:noFill/>
                </a:ln>
                <a:solidFill>
                  <a:srgbClr val="19194D"/>
                </a:solidFill>
                <a:effectLst/>
                <a:uLnTx/>
                <a:uFillTx/>
                <a:latin typeface="+mn-lt"/>
                <a:ea typeface="+mn-ea"/>
                <a:cs typeface="+mn-cs"/>
              </a:rPr>
              <a:t>Fourth level</a:t>
            </a:r>
          </a:p>
          <a:p>
            <a:pPr marL="2057400" marR="0" lvl="4" indent="-228600" algn="l" defTabSz="457200" rtl="0" eaLnBrk="1" fontAlgn="auto" latinLnBrk="0" hangingPunct="1">
              <a:lnSpc>
                <a:spcPct val="100000"/>
              </a:lnSpc>
              <a:spcBef>
                <a:spcPct val="20000"/>
              </a:spcBef>
              <a:spcAft>
                <a:spcPts val="0"/>
              </a:spcAft>
              <a:buClr>
                <a:srgbClr val="439CFF"/>
              </a:buClr>
              <a:buSzTx/>
              <a:buFont typeface="Arial"/>
              <a:buChar char="»"/>
              <a:tabLst/>
              <a:defRPr/>
            </a:pPr>
            <a:r>
              <a:rPr kumimoji="0" lang="en-AU" sz="1600" b="0" i="0" u="none" strike="noStrike" kern="1200" cap="none" spc="0" normalizeH="0" baseline="0" noProof="0" dirty="0" smtClean="0">
                <a:ln>
                  <a:noFill/>
                </a:ln>
                <a:solidFill>
                  <a:srgbClr val="19194D"/>
                </a:solidFill>
                <a:effectLst/>
                <a:uLnTx/>
                <a:uFillTx/>
                <a:latin typeface="+mn-lt"/>
                <a:ea typeface="+mn-ea"/>
                <a:cs typeface="+mn-cs"/>
              </a:rPr>
              <a:t>Fifth level</a:t>
            </a:r>
            <a:endParaRPr kumimoji="0" lang="en-US" sz="1600" b="0" i="0" u="none" strike="noStrike" kern="1200" cap="none" spc="0" normalizeH="0" baseline="0" noProof="0" dirty="0" smtClean="0">
              <a:ln>
                <a:noFill/>
              </a:ln>
              <a:solidFill>
                <a:srgbClr val="19194D"/>
              </a:solidFill>
              <a:effectLst/>
              <a:uLnTx/>
              <a:uFillTx/>
              <a:latin typeface="+mn-lt"/>
              <a:ea typeface="+mn-ea"/>
              <a:cs typeface="+mn-cs"/>
            </a:endParaRPr>
          </a:p>
          <a:p>
            <a:pPr marL="0" marR="0" lvl="0" indent="0" algn="l" defTabSz="457200" rtl="0" eaLnBrk="1" fontAlgn="auto" latinLnBrk="0" hangingPunct="1">
              <a:lnSpc>
                <a:spcPct val="100000"/>
              </a:lnSpc>
              <a:spcBef>
                <a:spcPts val="300"/>
              </a:spcBef>
              <a:spcAft>
                <a:spcPts val="600"/>
              </a:spcAft>
              <a:buClrTx/>
              <a:buSzTx/>
              <a:buFont typeface="Arial"/>
              <a:buNone/>
              <a:tabLst/>
              <a:defRPr/>
            </a:pPr>
            <a:endParaRPr kumimoji="0" lang="en-US" sz="1600" b="0" i="0" u="none" strike="noStrike" kern="1200" cap="none" spc="0" normalizeH="0" baseline="0" noProof="0" dirty="0" smtClean="0">
              <a:ln>
                <a:noFill/>
              </a:ln>
              <a:solidFill>
                <a:srgbClr val="19194D"/>
              </a:solidFill>
              <a:effectLst/>
              <a:uLnTx/>
              <a:uFillTx/>
              <a:latin typeface="+mn-lt"/>
              <a:ea typeface="+mn-ea"/>
              <a:cs typeface="Verdana"/>
            </a:endParaRPr>
          </a:p>
        </p:txBody>
      </p:sp>
      <p:sp>
        <p:nvSpPr>
          <p:cNvPr id="4" name="Text Placeholder 3"/>
          <p:cNvSpPr>
            <a:spLocks noGrp="1"/>
          </p:cNvSpPr>
          <p:nvPr>
            <p:ph type="body" sz="quarter" idx="15" hasCustomPrompt="1"/>
          </p:nvPr>
        </p:nvSpPr>
        <p:spPr>
          <a:xfrm>
            <a:off x="225425" y="4397376"/>
            <a:ext cx="7227888" cy="660400"/>
          </a:xfrm>
          <a:prstGeom prst="rect">
            <a:avLst/>
          </a:prstGeom>
        </p:spPr>
        <p:txBody>
          <a:bodyPr anchor="ctr"/>
          <a:lstStyle>
            <a:lvl1pPr marL="0" indent="0">
              <a:buNone/>
              <a:defRPr lang="en-AU" sz="900" b="0" kern="1200" baseline="0" dirty="0">
                <a:solidFill>
                  <a:schemeClr val="tx2"/>
                </a:solidFill>
                <a:latin typeface="Verdana"/>
                <a:ea typeface="+mn-ea"/>
                <a:cs typeface="Verdana"/>
              </a:defRPr>
            </a:lvl1pPr>
          </a:lstStyle>
          <a:p>
            <a:pPr lvl="0"/>
            <a:r>
              <a:rPr lang="en-AU" dirty="0" smtClean="0"/>
              <a:t>Add footnotes</a:t>
            </a:r>
            <a:endParaRPr lang="en-AU" dirty="0"/>
          </a:p>
        </p:txBody>
      </p:sp>
    </p:spTree>
    <p:extLst>
      <p:ext uri="{BB962C8B-B14F-4D97-AF65-F5344CB8AC3E}">
        <p14:creationId xmlns:p14="http://schemas.microsoft.com/office/powerpoint/2010/main" val="258936301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rompet">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385925"/>
            <a:ext cx="8510400" cy="128640"/>
          </a:xfrm>
          <a:extLst>
            <a:ext uri="{909E8E84-426E-40dd-AFC4-6F175D3DCCD1}">
              <a14:hiddenFill xmlns:a14="http://schemas.microsoft.com/office/drawing/2010/main">
                <a:solidFill>
                  <a:schemeClr val="accent1"/>
                </a:solidFill>
              </a14:hiddenFill>
            </a:ext>
          </a:extLst>
        </p:spPr>
        <p:txBody>
          <a:bodyPr wrap="none" lIns="18000" anchor="ctr" anchorCtr="0">
            <a:noAutofit/>
          </a:bodyPr>
          <a:lstStyle>
            <a:lvl1pPr marL="0" indent="0" algn="l">
              <a:buFontTx/>
              <a:buNone/>
              <a:defRPr sz="1100" baseline="0"/>
            </a:lvl1pPr>
          </a:lstStyle>
          <a:p>
            <a:pPr lvl="0"/>
            <a:r>
              <a:rPr lang="en-GB" noProof="0" dirty="0" smtClean="0"/>
              <a:t>Insert </a:t>
            </a:r>
            <a:r>
              <a:rPr lang="en-GB" noProof="0" dirty="0" err="1" smtClean="0"/>
              <a:t>trompet</a:t>
            </a:r>
            <a:endParaRPr lang="en-GB" noProof="0" dirty="0" smtClean="0"/>
          </a:p>
        </p:txBody>
      </p:sp>
      <p:sp>
        <p:nvSpPr>
          <p:cNvPr id="10"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5"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23231054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ubtitle">
    <p:spTree>
      <p:nvGrpSpPr>
        <p:cNvPr id="1" name=""/>
        <p:cNvGrpSpPr/>
        <p:nvPr/>
      </p:nvGrpSpPr>
      <p:grpSpPr>
        <a:xfrm>
          <a:off x="0" y="0"/>
          <a:ext cx="0" cy="0"/>
          <a:chOff x="0" y="0"/>
          <a:chExt cx="0" cy="0"/>
        </a:xfrm>
      </p:grpSpPr>
      <p:sp>
        <p:nvSpPr>
          <p:cNvPr id="8" name="Rectangle 3"/>
          <p:cNvSpPr>
            <a:spLocks noGrp="1" noChangeArrowheads="1"/>
          </p:cNvSpPr>
          <p:nvPr>
            <p:ph type="subTitle" idx="14" hasCustomPrompt="1"/>
          </p:nvPr>
        </p:nvSpPr>
        <p:spPr>
          <a:xfrm>
            <a:off x="316800" y="906834"/>
            <a:ext cx="8510400" cy="199726"/>
          </a:xfrm>
          <a:extLst>
            <a:ext uri="{909E8E84-426E-40dd-AFC4-6F175D3DCCD1}">
              <a14:hiddenFill xmlns:a14="http://schemas.microsoft.com/office/drawing/2010/main">
                <a:solidFill>
                  <a:schemeClr val="accent1"/>
                </a:solidFill>
              </a14:hiddenFill>
            </a:ext>
          </a:extLst>
        </p:spPr>
        <p:txBody>
          <a:bodyPr wrap="none" lIns="18000" anchor="ctr" anchorCtr="0"/>
          <a:lstStyle>
            <a:lvl1pPr marL="0" indent="0" algn="l">
              <a:buFontTx/>
              <a:buNone/>
              <a:defRPr sz="1100" baseline="0"/>
            </a:lvl1pPr>
          </a:lstStyle>
          <a:p>
            <a:pPr lvl="0"/>
            <a:r>
              <a:rPr lang="en-GB" noProof="0" dirty="0" smtClean="0"/>
              <a:t>Insert subtitle</a:t>
            </a:r>
          </a:p>
        </p:txBody>
      </p:sp>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9" name="Content Placeholder 2"/>
          <p:cNvSpPr>
            <a:spLocks noGrp="1"/>
          </p:cNvSpPr>
          <p:nvPr>
            <p:ph idx="1"/>
          </p:nvPr>
        </p:nvSpPr>
        <p:spPr>
          <a:xfrm>
            <a:off x="316800" y="1312223"/>
            <a:ext cx="85104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5"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11086559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2" name="Title 1"/>
          <p:cNvSpPr>
            <a:spLocks noGrp="1"/>
          </p:cNvSpPr>
          <p:nvPr>
            <p:ph type="title"/>
          </p:nvPr>
        </p:nvSpPr>
        <p:spPr>
          <a:xfrm>
            <a:off x="318860" y="515498"/>
            <a:ext cx="6692499" cy="3754955"/>
          </a:xfrm>
        </p:spPr>
        <p:txBody>
          <a:bodyPr tIns="57600" anchor="t"/>
          <a:lstStyle>
            <a:lvl1pPr>
              <a:lnSpc>
                <a:spcPct val="90000"/>
              </a:lnSpc>
              <a:defRPr sz="6000" spc="-150"/>
            </a:lvl1pPr>
          </a:lstStyle>
          <a:p>
            <a:r>
              <a:rPr lang="en-US" noProof="0" smtClean="0"/>
              <a:t>Click to edit Master title style</a:t>
            </a:r>
            <a:endParaRPr lang="en-GB" noProof="0" dirty="0"/>
          </a:p>
        </p:txBody>
      </p:sp>
      <p:sp>
        <p:nvSpPr>
          <p:cNvPr id="9"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0"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1"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469427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placeholders">
    <p:spTree>
      <p:nvGrpSpPr>
        <p:cNvPr id="1" name=""/>
        <p:cNvGrpSpPr/>
        <p:nvPr/>
      </p:nvGrpSpPr>
      <p:grpSpPr>
        <a:xfrm>
          <a:off x="0" y="0"/>
          <a:ext cx="0" cy="0"/>
          <a:chOff x="0" y="0"/>
          <a:chExt cx="0" cy="0"/>
        </a:xfrm>
      </p:grpSpPr>
      <p:sp>
        <p:nvSpPr>
          <p:cNvPr id="18"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36" name="Content Placeholder 2"/>
          <p:cNvSpPr>
            <a:spLocks noGrp="1"/>
          </p:cNvSpPr>
          <p:nvPr>
            <p:ph idx="1"/>
          </p:nvPr>
        </p:nvSpPr>
        <p:spPr>
          <a:xfrm>
            <a:off x="316801" y="1312223"/>
            <a:ext cx="4096800" cy="2955789"/>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7" name="Content Placeholder 2"/>
          <p:cNvSpPr>
            <a:spLocks noGrp="1"/>
          </p:cNvSpPr>
          <p:nvPr>
            <p:ph idx="10"/>
          </p:nvPr>
        </p:nvSpPr>
        <p:spPr>
          <a:xfrm>
            <a:off x="4730400" y="1312223"/>
            <a:ext cx="4096800" cy="2955600"/>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8"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1"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3"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434284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 placeholders horizontal">
    <p:spTree>
      <p:nvGrpSpPr>
        <p:cNvPr id="1" name=""/>
        <p:cNvGrpSpPr/>
        <p:nvPr/>
      </p:nvGrpSpPr>
      <p:grpSpPr>
        <a:xfrm>
          <a:off x="0" y="0"/>
          <a:ext cx="0" cy="0"/>
          <a:chOff x="0" y="0"/>
          <a:chExt cx="0" cy="0"/>
        </a:xfrm>
      </p:grpSpPr>
      <p:sp>
        <p:nvSpPr>
          <p:cNvPr id="11"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4" name="Content Placeholder 2"/>
          <p:cNvSpPr>
            <a:spLocks noGrp="1"/>
          </p:cNvSpPr>
          <p:nvPr>
            <p:ph idx="1"/>
          </p:nvPr>
        </p:nvSpPr>
        <p:spPr>
          <a:xfrm>
            <a:off x="316800" y="1312301"/>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5" name="Content Placeholder 2"/>
          <p:cNvSpPr>
            <a:spLocks noGrp="1"/>
          </p:cNvSpPr>
          <p:nvPr>
            <p:ph idx="25"/>
          </p:nvPr>
        </p:nvSpPr>
        <p:spPr>
          <a:xfrm>
            <a:off x="316800" y="2873557"/>
            <a:ext cx="8510400" cy="1396895"/>
          </a:xfrm>
        </p:spPr>
        <p:txBody>
          <a:bodyPr/>
          <a:lstStyle>
            <a:lvl1pPr>
              <a:buClr>
                <a:schemeClr val="accent1"/>
              </a:buClr>
              <a:defRPr>
                <a:solidFill>
                  <a:schemeClr val="accent2"/>
                </a:solidFill>
              </a:defRPr>
            </a:lvl1pPr>
            <a:lvl2pPr>
              <a:buClr>
                <a:schemeClr val="tx2"/>
              </a:buClr>
              <a:defRPr>
                <a:solidFill>
                  <a:schemeClr val="accent2"/>
                </a:solidFill>
              </a:defRPr>
            </a:lvl2pPr>
            <a:lvl3pPr>
              <a:buClr>
                <a:schemeClr val="accent5"/>
              </a:buClr>
              <a:defRPr>
                <a:solidFill>
                  <a:schemeClr val="accent2"/>
                </a:solidFill>
              </a:defRPr>
            </a:lvl3pPr>
            <a:lvl4pPr>
              <a:buClr>
                <a:schemeClr val="accent3"/>
              </a:buClr>
              <a:defRPr>
                <a:solidFill>
                  <a:schemeClr val="accent2"/>
                </a:solidFill>
              </a:defRPr>
            </a:lvl4pPr>
            <a:lvl5pPr>
              <a:buClr>
                <a:srgbClr val="001423"/>
              </a:buClr>
              <a:defRPr>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2"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3"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4"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130786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 placeholders">
    <p:spTree>
      <p:nvGrpSpPr>
        <p:cNvPr id="1" name=""/>
        <p:cNvGrpSpPr/>
        <p:nvPr/>
      </p:nvGrpSpPr>
      <p:grpSpPr>
        <a:xfrm>
          <a:off x="0" y="0"/>
          <a:ext cx="0" cy="0"/>
          <a:chOff x="0" y="0"/>
          <a:chExt cx="0" cy="0"/>
        </a:xfrm>
      </p:grpSpPr>
      <p:sp>
        <p:nvSpPr>
          <p:cNvPr id="12"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27" name="Content Placeholder 2"/>
          <p:cNvSpPr>
            <a:spLocks noGrp="1"/>
          </p:cNvSpPr>
          <p:nvPr>
            <p:ph idx="1"/>
          </p:nvPr>
        </p:nvSpPr>
        <p:spPr>
          <a:xfrm>
            <a:off x="31680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8" name="Content Placeholder 2"/>
          <p:cNvSpPr>
            <a:spLocks noGrp="1"/>
          </p:cNvSpPr>
          <p:nvPr>
            <p:ph idx="10"/>
          </p:nvPr>
        </p:nvSpPr>
        <p:spPr>
          <a:xfrm>
            <a:off x="3260375"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9" name="Content Placeholder 2"/>
          <p:cNvSpPr>
            <a:spLocks noGrp="1"/>
          </p:cNvSpPr>
          <p:nvPr>
            <p:ph idx="11"/>
          </p:nvPr>
        </p:nvSpPr>
        <p:spPr>
          <a:xfrm>
            <a:off x="6203950" y="1312223"/>
            <a:ext cx="2623250"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9"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20"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21"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5908753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 placeholders">
    <p:spTree>
      <p:nvGrpSpPr>
        <p:cNvPr id="1" name=""/>
        <p:cNvGrpSpPr/>
        <p:nvPr/>
      </p:nvGrpSpPr>
      <p:grpSpPr>
        <a:xfrm>
          <a:off x="0" y="0"/>
          <a:ext cx="0" cy="0"/>
          <a:chOff x="0" y="0"/>
          <a:chExt cx="0" cy="0"/>
        </a:xfrm>
      </p:grpSpPr>
      <p:sp>
        <p:nvSpPr>
          <p:cNvPr id="13" name="Title 1"/>
          <p:cNvSpPr>
            <a:spLocks noGrp="1"/>
          </p:cNvSpPr>
          <p:nvPr>
            <p:ph type="title"/>
          </p:nvPr>
        </p:nvSpPr>
        <p:spPr>
          <a:xfrm>
            <a:off x="316800" y="515422"/>
            <a:ext cx="8510400" cy="391412"/>
          </a:xfrm>
        </p:spPr>
        <p:txBody>
          <a:bodyPr anchor="ctr" anchorCtr="0"/>
          <a:lstStyle>
            <a:lvl1pPr>
              <a:defRPr sz="2400"/>
            </a:lvl1pPr>
          </a:lstStyle>
          <a:p>
            <a:r>
              <a:rPr lang="en-US" noProof="0" smtClean="0"/>
              <a:t>Click to edit Master title style</a:t>
            </a:r>
            <a:endParaRPr lang="en-GB" noProof="0" dirty="0"/>
          </a:p>
        </p:txBody>
      </p:sp>
      <p:sp>
        <p:nvSpPr>
          <p:cNvPr id="37" name="Content Placeholder 2"/>
          <p:cNvSpPr>
            <a:spLocks noGrp="1"/>
          </p:cNvSpPr>
          <p:nvPr>
            <p:ph idx="1"/>
          </p:nvPr>
        </p:nvSpPr>
        <p:spPr>
          <a:xfrm>
            <a:off x="316831"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8" name="Content Placeholder 2"/>
          <p:cNvSpPr>
            <a:spLocks noGrp="1"/>
          </p:cNvSpPr>
          <p:nvPr>
            <p:ph idx="10"/>
          </p:nvPr>
        </p:nvSpPr>
        <p:spPr>
          <a:xfrm>
            <a:off x="2521841"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39" name="Content Placeholder 2"/>
          <p:cNvSpPr>
            <a:spLocks noGrp="1"/>
          </p:cNvSpPr>
          <p:nvPr>
            <p:ph idx="11"/>
          </p:nvPr>
        </p:nvSpPr>
        <p:spPr>
          <a:xfrm>
            <a:off x="4726892"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0" name="Content Placeholder 2"/>
          <p:cNvSpPr>
            <a:spLocks noGrp="1"/>
          </p:cNvSpPr>
          <p:nvPr>
            <p:ph idx="12"/>
          </p:nvPr>
        </p:nvSpPr>
        <p:spPr>
          <a:xfrm>
            <a:off x="6938978" y="1312223"/>
            <a:ext cx="1888237" cy="2955789"/>
          </a:xfrm>
        </p:spPr>
        <p:txBody>
          <a:bodyPr>
            <a:normAutofit/>
          </a:bodyPr>
          <a:lstStyle>
            <a:lvl1pPr>
              <a:buClr>
                <a:schemeClr val="accent1"/>
              </a:buClr>
              <a:defRPr sz="1400">
                <a:solidFill>
                  <a:schemeClr val="accent2"/>
                </a:solidFill>
              </a:defRPr>
            </a:lvl1pPr>
            <a:lvl2pPr>
              <a:buClr>
                <a:schemeClr val="tx2"/>
              </a:buClr>
              <a:defRPr sz="1200">
                <a:solidFill>
                  <a:schemeClr val="accent2"/>
                </a:solidFill>
              </a:defRPr>
            </a:lvl2pPr>
            <a:lvl3pPr>
              <a:buClr>
                <a:schemeClr val="accent5"/>
              </a:buClr>
              <a:defRPr sz="1100">
                <a:solidFill>
                  <a:schemeClr val="accent2"/>
                </a:solidFill>
              </a:defRPr>
            </a:lvl3pPr>
            <a:lvl4pPr>
              <a:buClr>
                <a:schemeClr val="accent3"/>
              </a:buClr>
              <a:defRPr sz="1050">
                <a:solidFill>
                  <a:schemeClr val="accent2"/>
                </a:solidFill>
              </a:defRPr>
            </a:lvl4pPr>
            <a:lvl5pPr>
              <a:buClr>
                <a:srgbClr val="001423"/>
              </a:buClr>
              <a:defRPr sz="1000">
                <a:solidFill>
                  <a:schemeClr val="accent2"/>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5"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sp>
        <p:nvSpPr>
          <p:cNvPr id="16" name="Slide Number Placeholder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Tree>
    <p:extLst>
      <p:ext uri="{BB962C8B-B14F-4D97-AF65-F5344CB8AC3E}">
        <p14:creationId xmlns:p14="http://schemas.microsoft.com/office/powerpoint/2010/main" val="31006688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theme" Target="../theme/theme1.xml"/><Relationship Id="rId31" Type="http://schemas.openxmlformats.org/officeDocument/2006/relationships/image" Target="../media/image1.png"/><Relationship Id="rId32" Type="http://schemas.openxmlformats.org/officeDocument/2006/relationships/image" Target="../media/image2.jpeg"/><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image" Target="../media/image3.jpe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PPT Make It Your Business Slide-02.png"/>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Rectangle 23"/>
          <p:cNvSpPr>
            <a:spLocks noGrp="1" noChangeArrowheads="1"/>
          </p:cNvSpPr>
          <p:nvPr>
            <p:ph type="sldNum" sz="quarter" idx="4"/>
          </p:nvPr>
        </p:nvSpPr>
        <p:spPr bwMode="auto">
          <a:xfrm>
            <a:off x="8514822" y="105052"/>
            <a:ext cx="31237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7888" eaLnBrk="1" hangingPunct="1">
              <a:defRPr sz="600" b="0" smtClean="0">
                <a:solidFill>
                  <a:schemeClr val="accent3"/>
                </a:solidFill>
              </a:defRPr>
            </a:lvl1pPr>
          </a:lstStyle>
          <a:p>
            <a:pPr>
              <a:defRPr/>
            </a:pPr>
            <a:fld id="{4B01E8EF-57E8-4F85-90EB-163CEE512F88}" type="slidenum">
              <a:rPr lang="en-GB" noProof="0" smtClean="0"/>
              <a:pPr>
                <a:defRPr/>
              </a:pPr>
              <a:t>‹#›</a:t>
            </a:fld>
            <a:endParaRPr lang="en-GB" noProof="0" dirty="0"/>
          </a:p>
        </p:txBody>
      </p:sp>
      <p:sp>
        <p:nvSpPr>
          <p:cNvPr id="3" name="Text Placeholder 2"/>
          <p:cNvSpPr>
            <a:spLocks noGrp="1"/>
          </p:cNvSpPr>
          <p:nvPr>
            <p:ph type="body" idx="1"/>
          </p:nvPr>
        </p:nvSpPr>
        <p:spPr>
          <a:xfrm>
            <a:off x="316800" y="1312224"/>
            <a:ext cx="8510400" cy="2955790"/>
          </a:xfrm>
          <a:prstGeom prst="rect">
            <a:avLst/>
          </a:prstGeom>
        </p:spPr>
        <p:txBody>
          <a:bodyPr vert="horz" lIns="0" tIns="0" rIns="216000" bIns="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Placeholder 1"/>
          <p:cNvSpPr>
            <a:spLocks noGrp="1"/>
          </p:cNvSpPr>
          <p:nvPr>
            <p:ph type="title"/>
          </p:nvPr>
        </p:nvSpPr>
        <p:spPr>
          <a:xfrm>
            <a:off x="316800" y="515422"/>
            <a:ext cx="8510400" cy="391412"/>
          </a:xfrm>
          <a:prstGeom prst="rect">
            <a:avLst/>
          </a:prstGeom>
        </p:spPr>
        <p:txBody>
          <a:bodyPr vert="horz" lIns="0" tIns="0" rIns="0" bIns="0" rtlCol="0" anchor="ctr" anchorCtr="0">
            <a:noAutofit/>
          </a:bodyPr>
          <a:lstStyle/>
          <a:p>
            <a:r>
              <a:rPr lang="en-US" noProof="0" smtClean="0"/>
              <a:t>Click to edit Master title style</a:t>
            </a:r>
            <a:endParaRPr lang="en-GB" noProof="0" dirty="0"/>
          </a:p>
        </p:txBody>
      </p:sp>
      <p:sp>
        <p:nvSpPr>
          <p:cNvPr id="13" name="Rectangle 5"/>
          <p:cNvSpPr>
            <a:spLocks noGrp="1" noChangeArrowheads="1"/>
          </p:cNvSpPr>
          <p:nvPr>
            <p:ph type="ftr" sz="quarter" idx="3"/>
          </p:nvPr>
        </p:nvSpPr>
        <p:spPr bwMode="auto">
          <a:xfrm>
            <a:off x="4172957" y="103909"/>
            <a:ext cx="2900363"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dirty="0" smtClean="0"/>
              <a:t>Presentation title</a:t>
            </a:r>
            <a:endParaRPr lang="en-GB" noProof="0" dirty="0"/>
          </a:p>
        </p:txBody>
      </p:sp>
      <p:sp>
        <p:nvSpPr>
          <p:cNvPr id="15" name="Rectangle 81"/>
          <p:cNvSpPr>
            <a:spLocks noGrp="1" noChangeArrowheads="1"/>
          </p:cNvSpPr>
          <p:nvPr>
            <p:ph type="dt" sz="half" idx="2"/>
          </p:nvPr>
        </p:nvSpPr>
        <p:spPr bwMode="auto">
          <a:xfrm>
            <a:off x="7187153" y="103909"/>
            <a:ext cx="1201738" cy="10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878921" eaLnBrk="1" hangingPunct="1">
              <a:spcBef>
                <a:spcPct val="0"/>
              </a:spcBef>
              <a:defRPr sz="600" b="0">
                <a:solidFill>
                  <a:schemeClr val="accent3"/>
                </a:solidFill>
              </a:defRPr>
            </a:lvl1pPr>
          </a:lstStyle>
          <a:p>
            <a:pPr>
              <a:defRPr/>
            </a:pPr>
            <a:r>
              <a:rPr lang="en-GB" noProof="0" smtClean="0"/>
              <a:t>Date</a:t>
            </a:r>
            <a:endParaRPr lang="en-GB" noProof="0" dirty="0"/>
          </a:p>
        </p:txBody>
      </p:sp>
      <p:pic>
        <p:nvPicPr>
          <p:cNvPr id="16" name="Picture 11" descr="NN_m_2c_RGB"/>
          <p:cNvPicPr>
            <a:picLocks noChangeArrowheads="1"/>
          </p:cNvPicPr>
          <p:nvPr/>
        </p:nvPicPr>
        <p:blipFill>
          <a:blip r:embed="rId32" cstate="print">
            <a:extLst>
              <a:ext uri="{28A0092B-C50C-407E-A947-70E740481C1C}">
                <a14:useLocalDpi xmlns:a14="http://schemas.microsoft.com/office/drawing/2010/main" val="0"/>
              </a:ext>
            </a:extLst>
          </a:blip>
          <a:srcRect/>
          <a:stretch>
            <a:fillRect/>
          </a:stretch>
        </p:blipFill>
        <p:spPr bwMode="auto">
          <a:xfrm>
            <a:off x="8116968" y="4286053"/>
            <a:ext cx="800022" cy="6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NN_m_2c_RGB"/>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8107823" y="4286131"/>
            <a:ext cx="810096" cy="66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633198"/>
      </p:ext>
    </p:extLst>
  </p:cSld>
  <p:clrMap bg1="lt1" tx1="dk1" bg2="lt2" tx2="dk2" accent1="accent1" accent2="accent2" accent3="accent3" accent4="accent4" accent5="accent5" accent6="accent6" hlink="hlink" folHlink="folHlink"/>
  <p:sldLayoutIdLst>
    <p:sldLayoutId id="2147483664" r:id="rId1"/>
    <p:sldLayoutId id="2147483660" r:id="rId2"/>
    <p:sldLayoutId id="2147483686" r:id="rId3"/>
    <p:sldLayoutId id="2147483687" r:id="rId4"/>
    <p:sldLayoutId id="2147483665" r:id="rId5"/>
    <p:sldLayoutId id="2147483666" r:id="rId6"/>
    <p:sldLayoutId id="2147483667" r:id="rId7"/>
    <p:sldLayoutId id="2147483685" r:id="rId8"/>
    <p:sldLayoutId id="2147483670" r:id="rId9"/>
    <p:sldLayoutId id="2147483668" r:id="rId10"/>
    <p:sldLayoutId id="2147483669"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8" r:id="rId25"/>
    <p:sldLayoutId id="2147483689" r:id="rId26"/>
    <p:sldLayoutId id="2147483684" r:id="rId27"/>
    <p:sldLayoutId id="2147483690" r:id="rId28"/>
    <p:sldLayoutId id="2147483691" r:id="rId29"/>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hf hdr="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1.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4.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5.png"/><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5.png"/><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image" Target="../media/image1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85800" y="971550"/>
            <a:ext cx="7772400" cy="857250"/>
          </a:xfrm>
        </p:spPr>
        <p:txBody>
          <a:bodyPr/>
          <a:lstStyle/>
          <a:p>
            <a:pPr eaLnBrk="1" hangingPunct="1"/>
            <a:r>
              <a:rPr lang="en-US" altLang="en-US" sz="6600" dirty="0" smtClean="0">
                <a:solidFill>
                  <a:srgbClr val="001965"/>
                </a:solidFill>
                <a:latin typeface="Calibri" pitchFamily="34" charset="0"/>
              </a:rPr>
              <a:t>“Modified” DCIP</a:t>
            </a:r>
            <a:endParaRPr lang="en-US" altLang="en-US" sz="4000" i="1" dirty="0" smtClean="0">
              <a:solidFill>
                <a:srgbClr val="001965"/>
              </a:solidFill>
              <a:latin typeface="Calibri" pitchFamily="34" charset="0"/>
            </a:endParaRPr>
          </a:p>
        </p:txBody>
      </p:sp>
      <p:sp>
        <p:nvSpPr>
          <p:cNvPr id="16387" name="Text Box 3"/>
          <p:cNvSpPr txBox="1">
            <a:spLocks noChangeArrowheads="1"/>
          </p:cNvSpPr>
          <p:nvPr/>
        </p:nvSpPr>
        <p:spPr bwMode="auto">
          <a:xfrm>
            <a:off x="5232400" y="3381487"/>
            <a:ext cx="3606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spcBef>
                <a:spcPct val="50000"/>
              </a:spcBef>
            </a:pPr>
            <a:r>
              <a:rPr lang="en-US" altLang="en-US" sz="2800" dirty="0">
                <a:solidFill>
                  <a:srgbClr val="001965"/>
                </a:solidFill>
                <a:latin typeface="Aldine401 BT"/>
                <a:cs typeface="Arial" pitchFamily="34" charset="0"/>
              </a:rPr>
              <a:t>Brandon Orr-Walker</a:t>
            </a:r>
          </a:p>
          <a:p>
            <a:pPr eaLnBrk="0" hangingPunct="0">
              <a:spcBef>
                <a:spcPct val="50000"/>
              </a:spcBef>
            </a:pPr>
            <a:r>
              <a:rPr lang="en-US" altLang="en-US" sz="2800" dirty="0" smtClean="0">
                <a:solidFill>
                  <a:srgbClr val="001965"/>
                </a:solidFill>
                <a:latin typeface="Aldine401 BT"/>
                <a:cs typeface="Arial" pitchFamily="34" charset="0"/>
              </a:rPr>
              <a:t>July 2016</a:t>
            </a:r>
            <a:endParaRPr lang="en-US" altLang="en-US" sz="2400" dirty="0">
              <a:solidFill>
                <a:srgbClr val="001965"/>
              </a:solidFill>
              <a:latin typeface="Aldine401 BT"/>
              <a:cs typeface="Arial" pitchFamily="34" charset="0"/>
            </a:endParaRPr>
          </a:p>
        </p:txBody>
      </p:sp>
      <p:pic>
        <p:nvPicPr>
          <p:cNvPr id="2" name="Picture 1"/>
          <p:cNvPicPr>
            <a:picLocks noChangeAspect="1"/>
          </p:cNvPicPr>
          <p:nvPr/>
        </p:nvPicPr>
        <p:blipFill>
          <a:blip r:embed="rId2"/>
          <a:stretch>
            <a:fillRect/>
          </a:stretch>
        </p:blipFill>
        <p:spPr>
          <a:xfrm>
            <a:off x="109070" y="2274619"/>
            <a:ext cx="4673600" cy="291465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5425" y="378697"/>
            <a:ext cx="7551021" cy="611903"/>
          </a:xfrm>
        </p:spPr>
        <p:txBody>
          <a:bodyPr>
            <a:noAutofit/>
          </a:bodyPr>
          <a:lstStyle/>
          <a:p>
            <a:r>
              <a:rPr lang="en-US" sz="2400" dirty="0" smtClean="0">
                <a:solidFill>
                  <a:schemeClr val="tx1"/>
                </a:solidFill>
              </a:rPr>
              <a:t>Efforts to date: Annual Get Checked, CCM, DCIP</a:t>
            </a:r>
            <a:endParaRPr lang="en-US" sz="2400" dirty="0">
              <a:solidFill>
                <a:schemeClr val="tx1"/>
              </a:solidFill>
            </a:endParaRPr>
          </a:p>
        </p:txBody>
      </p:sp>
      <p:sp>
        <p:nvSpPr>
          <p:cNvPr id="3" name="Text Placeholder 2"/>
          <p:cNvSpPr>
            <a:spLocks noGrp="1"/>
          </p:cNvSpPr>
          <p:nvPr>
            <p:ph type="body" sz="quarter" idx="14"/>
          </p:nvPr>
        </p:nvSpPr>
        <p:spPr>
          <a:xfrm>
            <a:off x="226068" y="1079500"/>
            <a:ext cx="8660913" cy="3978276"/>
          </a:xfrm>
        </p:spPr>
        <p:txBody>
          <a:bodyPr>
            <a:normAutofit lnSpcReduction="10000"/>
          </a:bodyPr>
          <a:lstStyle/>
          <a:p>
            <a:pPr marL="0" indent="0">
              <a:buNone/>
            </a:pPr>
            <a:r>
              <a:rPr lang="en-US" b="1" dirty="0" smtClean="0"/>
              <a:t>Annual Get Checked</a:t>
            </a:r>
          </a:p>
          <a:p>
            <a:r>
              <a:rPr lang="en-US" dirty="0" smtClean="0"/>
              <a:t>Followed the NZ Health Strategy 2000,  which identified a small number of health priorities and need for equity (for Maori and Pacifica)</a:t>
            </a:r>
          </a:p>
          <a:p>
            <a:r>
              <a:rPr lang="en-US" dirty="0" smtClean="0"/>
              <a:t>“Diabetes 2000” informed also by the </a:t>
            </a:r>
            <a:r>
              <a:rPr lang="en-US" dirty="0"/>
              <a:t>1997 Ministry of Health document “Strategies for the Prevention and Control of </a:t>
            </a:r>
            <a:r>
              <a:rPr lang="en-US" dirty="0" smtClean="0"/>
              <a:t>Diabetes in </a:t>
            </a:r>
            <a:r>
              <a:rPr lang="en-US" dirty="0"/>
              <a:t>New Zealand”</a:t>
            </a:r>
            <a:r>
              <a:rPr lang="en-US" dirty="0" smtClean="0"/>
              <a:t>.</a:t>
            </a:r>
          </a:p>
          <a:p>
            <a:pPr lvl="1"/>
            <a:r>
              <a:rPr lang="en-US" i="1" dirty="0" smtClean="0">
                <a:solidFill>
                  <a:schemeClr val="tx1"/>
                </a:solidFill>
              </a:rPr>
              <a:t>Allocated ½ of the initial $10M/</a:t>
            </a:r>
            <a:r>
              <a:rPr lang="en-US" i="1" dirty="0" err="1" smtClean="0">
                <a:solidFill>
                  <a:schemeClr val="tx1"/>
                </a:solidFill>
              </a:rPr>
              <a:t>yr</a:t>
            </a:r>
            <a:r>
              <a:rPr lang="en-US" i="1" dirty="0" smtClean="0">
                <a:solidFill>
                  <a:schemeClr val="tx1"/>
                </a:solidFill>
              </a:rPr>
              <a:t> </a:t>
            </a:r>
            <a:r>
              <a:rPr lang="en-US" i="1" dirty="0">
                <a:solidFill>
                  <a:schemeClr val="tx1"/>
                </a:solidFill>
              </a:rPr>
              <a:t>budget. </a:t>
            </a:r>
            <a:endParaRPr lang="en-US" i="1" dirty="0" smtClean="0">
              <a:solidFill>
                <a:schemeClr val="tx1"/>
              </a:solidFill>
            </a:endParaRPr>
          </a:p>
          <a:p>
            <a:pPr lvl="1"/>
            <a:r>
              <a:rPr lang="en-US" i="1" dirty="0" smtClean="0">
                <a:solidFill>
                  <a:schemeClr val="tx1"/>
                </a:solidFill>
              </a:rPr>
              <a:t>National </a:t>
            </a:r>
            <a:r>
              <a:rPr lang="en-US" i="1" dirty="0">
                <a:solidFill>
                  <a:schemeClr val="tx1"/>
                </a:solidFill>
              </a:rPr>
              <a:t>Diabetes Working </a:t>
            </a:r>
            <a:r>
              <a:rPr lang="en-US" i="1" dirty="0" smtClean="0">
                <a:solidFill>
                  <a:schemeClr val="tx1"/>
                </a:solidFill>
              </a:rPr>
              <a:t>Group established</a:t>
            </a:r>
          </a:p>
          <a:p>
            <a:pPr lvl="1"/>
            <a:r>
              <a:rPr lang="en-US" i="1" dirty="0" smtClean="0">
                <a:solidFill>
                  <a:schemeClr val="tx1"/>
                </a:solidFill>
              </a:rPr>
              <a:t>Need to establish evidence based guidelines (via NZGG </a:t>
            </a:r>
            <a:r>
              <a:rPr lang="en-US" i="1" dirty="0" err="1" smtClean="0">
                <a:solidFill>
                  <a:schemeClr val="tx1"/>
                </a:solidFill>
              </a:rPr>
              <a:t>eg</a:t>
            </a:r>
            <a:r>
              <a:rPr lang="en-US" i="1" dirty="0" smtClean="0">
                <a:solidFill>
                  <a:schemeClr val="tx1"/>
                </a:solidFill>
              </a:rPr>
              <a:t> 2003)</a:t>
            </a:r>
          </a:p>
          <a:p>
            <a:pPr lvl="1"/>
            <a:r>
              <a:rPr lang="en-US" i="1" dirty="0" smtClean="0">
                <a:solidFill>
                  <a:schemeClr val="tx1"/>
                </a:solidFill>
              </a:rPr>
              <a:t>Local Diabetes Teams established, health targets </a:t>
            </a:r>
            <a:r>
              <a:rPr lang="en-US" i="1" dirty="0" err="1" smtClean="0">
                <a:solidFill>
                  <a:schemeClr val="tx1"/>
                </a:solidFill>
              </a:rPr>
              <a:t>etc</a:t>
            </a:r>
            <a:endParaRPr lang="en-US" i="1" dirty="0" smtClean="0">
              <a:solidFill>
                <a:schemeClr val="tx1"/>
              </a:solidFill>
            </a:endParaRPr>
          </a:p>
          <a:p>
            <a:r>
              <a:rPr lang="en-US" dirty="0">
                <a:solidFill>
                  <a:schemeClr val="tx1"/>
                </a:solidFill>
              </a:rPr>
              <a:t>“Then we decided we would make the new PHOs accountable for actively managing quality of care delivered by their practices. We would not directly fund practices. But there were far too many </a:t>
            </a:r>
            <a:r>
              <a:rPr lang="en-US" dirty="0" smtClean="0">
                <a:solidFill>
                  <a:schemeClr val="tx1"/>
                </a:solidFill>
              </a:rPr>
              <a:t>PHOs” Sandy Dawson</a:t>
            </a:r>
          </a:p>
          <a:p>
            <a:r>
              <a:rPr lang="en-US" dirty="0" smtClean="0">
                <a:solidFill>
                  <a:schemeClr val="tx1"/>
                </a:solidFill>
              </a:rPr>
              <a:t>By 2005 we were head of what was </a:t>
            </a:r>
            <a:r>
              <a:rPr lang="en-US" dirty="0">
                <a:solidFill>
                  <a:schemeClr val="tx1"/>
                </a:solidFill>
              </a:rPr>
              <a:t>being achieved </a:t>
            </a:r>
            <a:r>
              <a:rPr lang="en-US" dirty="0" smtClean="0">
                <a:solidFill>
                  <a:schemeClr val="tx1"/>
                </a:solidFill>
              </a:rPr>
              <a:t>by the </a:t>
            </a:r>
            <a:r>
              <a:rPr lang="en-US" dirty="0">
                <a:solidFill>
                  <a:schemeClr val="tx1"/>
                </a:solidFill>
              </a:rPr>
              <a:t>good US HMOs like Kaiser Permanente, and better than the UK. </a:t>
            </a:r>
            <a:endParaRPr lang="en-US" dirty="0" smtClean="0">
              <a:solidFill>
                <a:schemeClr val="tx1"/>
              </a:solidFill>
            </a:endParaRPr>
          </a:p>
          <a:p>
            <a:r>
              <a:rPr lang="en-US" dirty="0" smtClean="0">
                <a:solidFill>
                  <a:schemeClr val="tx1"/>
                </a:solidFill>
              </a:rPr>
              <a:t>By 2012 the Minister of Health believed that incremental care improvement </a:t>
            </a:r>
            <a:r>
              <a:rPr lang="en-US" dirty="0" err="1" smtClean="0">
                <a:solidFill>
                  <a:schemeClr val="tx1"/>
                </a:solidFill>
              </a:rPr>
              <a:t>wasn</a:t>
            </a:r>
            <a:r>
              <a:rPr lang="fr-FR" dirty="0" smtClean="0">
                <a:solidFill>
                  <a:schemeClr val="tx1"/>
                </a:solidFill>
              </a:rPr>
              <a:t>’</a:t>
            </a:r>
            <a:r>
              <a:rPr lang="en-US" dirty="0" smtClean="0">
                <a:solidFill>
                  <a:schemeClr val="tx1"/>
                </a:solidFill>
              </a:rPr>
              <a:t>t </a:t>
            </a:r>
            <a:r>
              <a:rPr lang="en-US" dirty="0" err="1" smtClean="0">
                <a:solidFill>
                  <a:schemeClr val="tx1"/>
                </a:solidFill>
              </a:rPr>
              <a:t>occuring</a:t>
            </a:r>
            <a:endParaRPr lang="en-US" dirty="0">
              <a:solidFill>
                <a:schemeClr val="tx1"/>
              </a:solidFill>
            </a:endParaRPr>
          </a:p>
        </p:txBody>
      </p:sp>
      <p:sp>
        <p:nvSpPr>
          <p:cNvPr id="4" name="Text Placeholder 3"/>
          <p:cNvSpPr>
            <a:spLocks noGrp="1"/>
          </p:cNvSpPr>
          <p:nvPr>
            <p:ph type="body" sz="quarter" idx="15"/>
          </p:nvPr>
        </p:nvSpPr>
        <p:spPr/>
        <p:txBody>
          <a:bodyPr/>
          <a:lstStyle/>
          <a:p>
            <a:endParaRPr lang="en-US" dirty="0"/>
          </a:p>
        </p:txBody>
      </p:sp>
    </p:spTree>
    <p:extLst>
      <p:ext uri="{BB962C8B-B14F-4D97-AF65-F5344CB8AC3E}">
        <p14:creationId xmlns:p14="http://schemas.microsoft.com/office/powerpoint/2010/main" val="967684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2400" dirty="0" smtClean="0">
                <a:solidFill>
                  <a:schemeClr val="tx1"/>
                </a:solidFill>
              </a:rPr>
              <a:t>CCM: Big </a:t>
            </a:r>
            <a:r>
              <a:rPr lang="en-US" sz="2400" dirty="0" smtClean="0">
                <a:solidFill>
                  <a:schemeClr val="tx1"/>
                </a:solidFill>
              </a:rPr>
              <a:t>Effort, Big Investment</a:t>
            </a:r>
            <a:endParaRPr lang="en-US" sz="2400" dirty="0">
              <a:solidFill>
                <a:schemeClr val="tx1"/>
              </a:solidFill>
            </a:endParaRPr>
          </a:p>
        </p:txBody>
      </p:sp>
      <p:sp>
        <p:nvSpPr>
          <p:cNvPr id="3" name="Text Placeholder 2"/>
          <p:cNvSpPr>
            <a:spLocks noGrp="1"/>
          </p:cNvSpPr>
          <p:nvPr>
            <p:ph type="body" sz="quarter" idx="14"/>
          </p:nvPr>
        </p:nvSpPr>
        <p:spPr/>
        <p:txBody>
          <a:bodyPr/>
          <a:lstStyle/>
          <a:p>
            <a:pPr marL="457200" lvl="1" indent="0">
              <a:buNone/>
            </a:pPr>
            <a:endParaRPr lang="en-US" dirty="0"/>
          </a:p>
          <a:p>
            <a:pPr marL="0" indent="0" algn="ctr">
              <a:buNone/>
            </a:pPr>
            <a:r>
              <a:rPr lang="en-US" sz="2000" dirty="0" smtClean="0"/>
              <a:t>Designed as an integration project, guideline based manual, IT support, regular reporting and a major investment for proactive care and </a:t>
            </a:r>
            <a:r>
              <a:rPr lang="en-US" sz="2000" dirty="0"/>
              <a:t>p</a:t>
            </a:r>
            <a:r>
              <a:rPr lang="en-US" sz="2000" dirty="0" smtClean="0"/>
              <a:t>ractice level enablement of nurses to become disease state managers </a:t>
            </a:r>
          </a:p>
          <a:p>
            <a:pPr marL="0" indent="0">
              <a:buNone/>
            </a:pPr>
            <a:r>
              <a:rPr lang="en-US" b="1" dirty="0" smtClean="0"/>
              <a:t>Resourced:</a:t>
            </a:r>
            <a:endParaRPr lang="en-US" b="1" dirty="0"/>
          </a:p>
          <a:p>
            <a:r>
              <a:rPr lang="en-US" dirty="0"/>
              <a:t>516,000 free GP visits (in addition to free AGC) </a:t>
            </a:r>
          </a:p>
          <a:p>
            <a:r>
              <a:rPr lang="en-US" dirty="0"/>
              <a:t>1.2 million practice nurse hours (1 </a:t>
            </a:r>
            <a:r>
              <a:rPr lang="en-US" dirty="0" smtClean="0"/>
              <a:t>million hours  </a:t>
            </a:r>
            <a:r>
              <a:rPr lang="en-US" dirty="0"/>
              <a:t>face to </a:t>
            </a:r>
            <a:r>
              <a:rPr lang="en-US" dirty="0" smtClean="0"/>
              <a:t>face delivery)</a:t>
            </a:r>
            <a:r>
              <a:rPr lang="en-US" dirty="0"/>
              <a:t>, </a:t>
            </a:r>
          </a:p>
          <a:p>
            <a:pPr lvl="1"/>
            <a:r>
              <a:rPr lang="en-US" dirty="0"/>
              <a:t>equating to over 600FTE years practice nurse </a:t>
            </a:r>
          </a:p>
          <a:p>
            <a:pPr lvl="1"/>
            <a:r>
              <a:rPr lang="en-US" dirty="0" smtClean="0"/>
              <a:t>Including more </a:t>
            </a:r>
            <a:r>
              <a:rPr lang="en-US" dirty="0"/>
              <a:t>than 70 FTE for 4 years of the program. </a:t>
            </a:r>
          </a:p>
          <a:p>
            <a:endParaRPr lang="en-US" dirty="0"/>
          </a:p>
          <a:p>
            <a:endParaRPr lang="en-US" dirty="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626213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5425" y="152401"/>
            <a:ext cx="7551021" cy="582294"/>
          </a:xfrm>
        </p:spPr>
        <p:txBody>
          <a:bodyPr/>
          <a:lstStyle/>
          <a:p>
            <a:r>
              <a:rPr lang="en-US" sz="2400" dirty="0">
                <a:solidFill>
                  <a:schemeClr val="tx1"/>
                </a:solidFill>
              </a:rPr>
              <a:t>CCM: Big Effort, Big Data</a:t>
            </a:r>
          </a:p>
          <a:p>
            <a:endParaRPr lang="en-US" dirty="0"/>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lstStyle/>
          <a:p>
            <a:endParaRPr lang="en-US"/>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5425" y="734694"/>
            <a:ext cx="8394700" cy="4408806"/>
          </a:xfrm>
          <a:prstGeom prst="rect">
            <a:avLst/>
          </a:prstGeom>
          <a:noFill/>
          <a:ln>
            <a:noFill/>
          </a:ln>
        </p:spPr>
      </p:pic>
    </p:spTree>
    <p:extLst>
      <p:ext uri="{BB962C8B-B14F-4D97-AF65-F5344CB8AC3E}">
        <p14:creationId xmlns:p14="http://schemas.microsoft.com/office/powerpoint/2010/main" val="3352985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2400" dirty="0" smtClean="0">
                <a:solidFill>
                  <a:srgbClr val="001965"/>
                </a:solidFill>
              </a:rPr>
              <a:t>Diabetes Care Improvement Packages</a:t>
            </a:r>
            <a:endParaRPr lang="en-US" sz="2400" dirty="0">
              <a:solidFill>
                <a:srgbClr val="001965"/>
              </a:solidFill>
            </a:endParaRPr>
          </a:p>
        </p:txBody>
      </p:sp>
      <p:sp>
        <p:nvSpPr>
          <p:cNvPr id="3" name="Text Placeholder 2"/>
          <p:cNvSpPr>
            <a:spLocks noGrp="1"/>
          </p:cNvSpPr>
          <p:nvPr>
            <p:ph type="body" sz="quarter" idx="14"/>
          </p:nvPr>
        </p:nvSpPr>
        <p:spPr>
          <a:xfrm>
            <a:off x="226068" y="927850"/>
            <a:ext cx="8660913" cy="4129926"/>
          </a:xfrm>
        </p:spPr>
        <p:txBody>
          <a:bodyPr>
            <a:normAutofit lnSpcReduction="10000"/>
          </a:bodyPr>
          <a:lstStyle/>
          <a:p>
            <a:r>
              <a:rPr lang="en-US" dirty="0" smtClean="0"/>
              <a:t>Attempt to provide flexibility to deal with local diabetes priorities</a:t>
            </a:r>
          </a:p>
          <a:p>
            <a:endParaRPr lang="en-US" dirty="0" smtClean="0"/>
          </a:p>
          <a:p>
            <a:r>
              <a:rPr lang="en-US" dirty="0" smtClean="0"/>
              <a:t>Traded “one patient- one free visit” for pooled resource (@DHB level) to be used to achieve unmet need with equity focus, and clinical governance.</a:t>
            </a:r>
          </a:p>
          <a:p>
            <a:endParaRPr lang="en-US" dirty="0" smtClean="0"/>
          </a:p>
          <a:p>
            <a:r>
              <a:rPr lang="en-US" dirty="0" smtClean="0"/>
              <a:t>It required and had buy-in from Diabetes NZ to achieve that.</a:t>
            </a:r>
          </a:p>
          <a:p>
            <a:endParaRPr lang="en-US" dirty="0" smtClean="0"/>
          </a:p>
          <a:p>
            <a:r>
              <a:rPr lang="en-US" dirty="0" smtClean="0"/>
              <a:t>Had to be patient care focused, patient facing and the expectation was that most (not necessarily all) would be delivered in primary care</a:t>
            </a:r>
          </a:p>
          <a:p>
            <a:endParaRPr lang="en-US" dirty="0" smtClean="0"/>
          </a:p>
          <a:p>
            <a:r>
              <a:rPr lang="en-US" dirty="0" smtClean="0"/>
              <a:t>It would be monitored, and investment refocused based on results in an annual planning cycle (quality improvement)</a:t>
            </a:r>
          </a:p>
          <a:p>
            <a:endParaRPr lang="en-US" dirty="0" smtClean="0"/>
          </a:p>
          <a:p>
            <a:r>
              <a:rPr lang="en-US" dirty="0" smtClean="0"/>
              <a:t>It explicitly aimed to reestablish clinical governance which had been </a:t>
            </a:r>
            <a:r>
              <a:rPr lang="en-US" dirty="0" err="1" smtClean="0"/>
              <a:t>faultering</a:t>
            </a:r>
            <a:r>
              <a:rPr lang="en-US" dirty="0" smtClean="0"/>
              <a:t>/absent.(Local Diabetes Team or equivalent)</a:t>
            </a:r>
            <a:endParaRPr lang="en-US" dirty="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99806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5425" y="378697"/>
            <a:ext cx="7551021" cy="549153"/>
          </a:xfrm>
        </p:spPr>
        <p:txBody>
          <a:bodyPr>
            <a:noAutofit/>
          </a:bodyPr>
          <a:lstStyle/>
          <a:p>
            <a:r>
              <a:rPr lang="en-US" sz="2400" dirty="0" smtClean="0">
                <a:solidFill>
                  <a:srgbClr val="001965"/>
                </a:solidFill>
              </a:rPr>
              <a:t>Diabetes Care Improvement Packages: Implementation in CMDHB</a:t>
            </a:r>
            <a:endParaRPr lang="en-US" sz="2400" dirty="0">
              <a:solidFill>
                <a:srgbClr val="001965"/>
              </a:solidFill>
            </a:endParaRPr>
          </a:p>
        </p:txBody>
      </p:sp>
      <p:sp>
        <p:nvSpPr>
          <p:cNvPr id="3" name="Text Placeholder 2"/>
          <p:cNvSpPr>
            <a:spLocks noGrp="1"/>
          </p:cNvSpPr>
          <p:nvPr>
            <p:ph type="body" sz="quarter" idx="14"/>
          </p:nvPr>
        </p:nvSpPr>
        <p:spPr>
          <a:xfrm>
            <a:off x="226068" y="1092200"/>
            <a:ext cx="8660913" cy="3965576"/>
          </a:xfrm>
        </p:spPr>
        <p:txBody>
          <a:bodyPr>
            <a:normAutofit/>
          </a:bodyPr>
          <a:lstStyle/>
          <a:p>
            <a:r>
              <a:rPr lang="en-US" dirty="0" smtClean="0"/>
              <a:t>Approach was to: </a:t>
            </a:r>
          </a:p>
          <a:p>
            <a:pPr marL="800100" lvl="1" indent="-342900">
              <a:buFont typeface="+mj-lt"/>
              <a:buAutoNum type="arabicPeriod"/>
            </a:pPr>
            <a:r>
              <a:rPr lang="en-US" dirty="0" smtClean="0"/>
              <a:t>reward primary care for any downward change of HBA1c, (regardless of the reason for it), and/or reward practices for maintaining levels below a threshold.</a:t>
            </a:r>
          </a:p>
          <a:p>
            <a:pPr marL="800100" lvl="1" indent="-342900">
              <a:buFont typeface="+mj-lt"/>
              <a:buAutoNum type="arabicPeriod"/>
            </a:pPr>
            <a:r>
              <a:rPr lang="en-US" dirty="0" smtClean="0"/>
              <a:t>Provide funding for some allied health services.</a:t>
            </a:r>
          </a:p>
          <a:p>
            <a:pPr marL="800100" lvl="1" indent="-342900">
              <a:buFont typeface="+mj-lt"/>
              <a:buAutoNum type="arabicPeriod"/>
            </a:pPr>
            <a:endParaRPr lang="en-US" dirty="0" smtClean="0"/>
          </a:p>
          <a:p>
            <a:r>
              <a:rPr lang="en-US" i="1" dirty="0" smtClean="0"/>
              <a:t>The former was “passive” and required sharing of NHI based clinical data (HBA1c) between the practices/PHO and the DHB for the reward to be calculated and distributed to practices. It replaces a patient’s entitlement for a free annual check with incentive payments for primary care.</a:t>
            </a:r>
          </a:p>
          <a:p>
            <a:pPr marL="0" indent="0">
              <a:buNone/>
            </a:pPr>
            <a:r>
              <a:rPr lang="en-US" dirty="0" smtClean="0"/>
              <a:t> </a:t>
            </a:r>
            <a:endParaRPr lang="en-US" dirty="0"/>
          </a:p>
          <a:p>
            <a:r>
              <a:rPr lang="en-US" i="1" dirty="0" smtClean="0"/>
              <a:t>The latter required explicit “action” to refer to third parties. It is undoubtedly patient-facing and provides services for patients when deemed appropriate by the GP. It has </a:t>
            </a:r>
            <a:r>
              <a:rPr lang="en-US" i="1" dirty="0"/>
              <a:t>been </a:t>
            </a:r>
            <a:r>
              <a:rPr lang="en-US" i="1" dirty="0" smtClean="0"/>
              <a:t>undersubscribed.</a:t>
            </a:r>
          </a:p>
          <a:p>
            <a:endParaRPr lang="en-US" dirty="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862309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5425" y="378697"/>
            <a:ext cx="8661556" cy="355997"/>
          </a:xfrm>
        </p:spPr>
        <p:txBody>
          <a:bodyPr>
            <a:normAutofit/>
          </a:bodyPr>
          <a:lstStyle/>
          <a:p>
            <a:r>
              <a:rPr lang="en-US" dirty="0" smtClean="0">
                <a:solidFill>
                  <a:srgbClr val="001965"/>
                </a:solidFill>
              </a:rPr>
              <a:t>Evidence base of Quality Improvement in Diabetes Care Management</a:t>
            </a:r>
            <a:endParaRPr lang="en-US" dirty="0">
              <a:solidFill>
                <a:srgbClr val="001965"/>
              </a:solidFill>
            </a:endParaRPr>
          </a:p>
        </p:txBody>
      </p:sp>
      <p:sp>
        <p:nvSpPr>
          <p:cNvPr id="3" name="Text Placeholder 2"/>
          <p:cNvSpPr>
            <a:spLocks noGrp="1"/>
          </p:cNvSpPr>
          <p:nvPr>
            <p:ph type="body" sz="quarter" idx="14"/>
          </p:nvPr>
        </p:nvSpPr>
        <p:spPr>
          <a:xfrm>
            <a:off x="226068" y="927850"/>
            <a:ext cx="8660913" cy="3745750"/>
          </a:xfrm>
        </p:spPr>
        <p:txBody>
          <a:bodyPr/>
          <a:lstStyle/>
          <a:p>
            <a:pPr marL="0" indent="0">
              <a:buNone/>
            </a:pPr>
            <a:r>
              <a:rPr lang="en-US" b="1" dirty="0"/>
              <a:t>3</a:t>
            </a:r>
            <a:r>
              <a:rPr lang="en-US" b="1" dirty="0" smtClean="0"/>
              <a:t> key points from Literature:</a:t>
            </a:r>
          </a:p>
          <a:p>
            <a:r>
              <a:rPr lang="en-US" dirty="0" smtClean="0"/>
              <a:t>Integration </a:t>
            </a:r>
          </a:p>
          <a:p>
            <a:r>
              <a:rPr lang="en-US" dirty="0" smtClean="0"/>
              <a:t>Its about action not process alone</a:t>
            </a:r>
          </a:p>
          <a:p>
            <a:r>
              <a:rPr lang="en-US" dirty="0" smtClean="0"/>
              <a:t>Some strategies work, some don</a:t>
            </a:r>
            <a:r>
              <a:rPr lang="fr-FR" dirty="0" smtClean="0"/>
              <a:t>’</a:t>
            </a:r>
            <a:r>
              <a:rPr lang="en-US" dirty="0" smtClean="0"/>
              <a:t>t </a:t>
            </a:r>
          </a:p>
          <a:p>
            <a:pPr lvl="1"/>
            <a:r>
              <a:rPr lang="en-US" dirty="0" smtClean="0"/>
              <a:t>as best illustrated by </a:t>
            </a:r>
            <a:r>
              <a:rPr lang="en-US" dirty="0" smtClean="0"/>
              <a:t>largest </a:t>
            </a:r>
            <a:r>
              <a:rPr lang="en-US" dirty="0"/>
              <a:t>m</a:t>
            </a:r>
            <a:r>
              <a:rPr lang="en-US" dirty="0" smtClean="0"/>
              <a:t>eta</a:t>
            </a:r>
            <a:r>
              <a:rPr lang="en-US" dirty="0" smtClean="0"/>
              <a:t>-</a:t>
            </a:r>
            <a:r>
              <a:rPr lang="en-US" dirty="0" smtClean="0"/>
              <a:t>analysis</a:t>
            </a:r>
            <a:endParaRPr lang="en-US" dirty="0" smtClean="0"/>
          </a:p>
          <a:p>
            <a:pPr lvl="2"/>
            <a:r>
              <a:rPr lang="en-US" dirty="0" smtClean="0"/>
              <a:t>162 trials of 5592 from search strategy</a:t>
            </a:r>
          </a:p>
          <a:p>
            <a:pPr lvl="1"/>
            <a:endParaRPr lang="en-US" dirty="0"/>
          </a:p>
          <a:p>
            <a:pPr lvl="1"/>
            <a:endParaRPr lang="en-US" dirty="0"/>
          </a:p>
        </p:txBody>
      </p:sp>
      <p:sp>
        <p:nvSpPr>
          <p:cNvPr id="4" name="Text Placeholder 3"/>
          <p:cNvSpPr>
            <a:spLocks noGrp="1"/>
          </p:cNvSpPr>
          <p:nvPr>
            <p:ph type="body" sz="quarter" idx="15"/>
          </p:nvPr>
        </p:nvSpPr>
        <p:spPr/>
        <p:txBody>
          <a:bodyPr/>
          <a:lstStyle/>
          <a:p>
            <a:endParaRPr lang="en-US" dirty="0"/>
          </a:p>
        </p:txBody>
      </p:sp>
      <p:pic>
        <p:nvPicPr>
          <p:cNvPr id="5" name="Picture 4"/>
          <p:cNvPicPr>
            <a:picLocks noChangeAspect="1"/>
          </p:cNvPicPr>
          <p:nvPr/>
        </p:nvPicPr>
        <p:blipFill>
          <a:blip r:embed="rId2"/>
          <a:stretch>
            <a:fillRect/>
          </a:stretch>
        </p:blipFill>
        <p:spPr>
          <a:xfrm>
            <a:off x="5673304" y="747394"/>
            <a:ext cx="3280196" cy="2897506"/>
          </a:xfrm>
          <a:prstGeom prst="rect">
            <a:avLst/>
          </a:prstGeom>
        </p:spPr>
      </p:pic>
    </p:spTree>
    <p:extLst>
      <p:ext uri="{BB962C8B-B14F-4D97-AF65-F5344CB8AC3E}">
        <p14:creationId xmlns:p14="http://schemas.microsoft.com/office/powerpoint/2010/main" val="51457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endParaRPr lang="en-US"/>
          </a:p>
        </p:txBody>
      </p:sp>
      <p:pic>
        <p:nvPicPr>
          <p:cNvPr id="32772"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23851" y="19050"/>
            <a:ext cx="7561263" cy="5125641"/>
          </a:xfrm>
          <a:noFill/>
          <a:ln/>
        </p:spPr>
      </p:pic>
      <p:sp>
        <p:nvSpPr>
          <p:cNvPr id="2" name="TextBox 1"/>
          <p:cNvSpPr txBox="1"/>
          <p:nvPr/>
        </p:nvSpPr>
        <p:spPr>
          <a:xfrm>
            <a:off x="88900" y="4800600"/>
            <a:ext cx="3810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127500"/>
            <a:ext cx="5181600" cy="546100"/>
          </a:xfrm>
          <a:prstGeom prst="rect">
            <a:avLst/>
          </a:prstGeom>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ChangeArrowheads="1"/>
          </p:cNvSpPr>
          <p:nvPr>
            <p:ph type="title"/>
          </p:nvPr>
        </p:nvSpPr>
        <p:spPr/>
        <p:txBody>
          <a:bodyPr/>
          <a:lstStyle/>
          <a:p>
            <a:endParaRPr lang="en-US"/>
          </a:p>
        </p:txBody>
      </p:sp>
      <p:pic>
        <p:nvPicPr>
          <p:cNvPr id="16388"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395289" y="0"/>
            <a:ext cx="8137525" cy="4866085"/>
          </a:xfrm>
          <a:noFill/>
          <a:ln>
            <a:solidFill>
              <a:schemeClr val="accent5"/>
            </a:solidFill>
          </a:ln>
        </p:spPr>
      </p:pic>
      <p:sp>
        <p:nvSpPr>
          <p:cNvPr id="3" name="TextBox 2"/>
          <p:cNvSpPr txBox="1"/>
          <p:nvPr/>
        </p:nvSpPr>
        <p:spPr>
          <a:xfrm>
            <a:off x="203200" y="4127500"/>
            <a:ext cx="330200" cy="369332"/>
          </a:xfrm>
          <a:prstGeom prst="rect">
            <a:avLst/>
          </a:prstGeom>
          <a:noFill/>
        </p:spPr>
        <p:txBody>
          <a:bodyPr wrap="square" rtlCol="0">
            <a:spAutoFit/>
          </a:bodyPr>
          <a:lstStyle/>
          <a:p>
            <a:r>
              <a:rPr lang="en-US" dirty="0" smtClean="0">
                <a:solidFill>
                  <a:srgbClr val="FF0000"/>
                </a:solidFill>
              </a:rPr>
              <a:t>*</a:t>
            </a:r>
            <a:endParaRPr lang="en-US" dirty="0">
              <a:solidFill>
                <a:srgbClr val="FF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rgbClr val="19194D"/>
                </a:solidFill>
              </a:rPr>
              <a:t>Quality Improvement Strategies</a:t>
            </a:r>
            <a:endParaRPr lang="en-US" dirty="0">
              <a:solidFill>
                <a:srgbClr val="19194D"/>
              </a:solidFill>
            </a:endParaRPr>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normAutofit/>
          </a:bodyPr>
          <a:lstStyle/>
          <a:p>
            <a:r>
              <a:rPr lang="en-US" sz="1800" dirty="0" err="1" smtClean="0"/>
              <a:t>Tricco</a:t>
            </a:r>
            <a:r>
              <a:rPr lang="en-US" sz="1800" dirty="0" smtClean="0"/>
              <a:t> et al , The Lancet 2012 June 9</a:t>
            </a:r>
            <a:endParaRPr lang="en-US" sz="1800" dirty="0"/>
          </a:p>
        </p:txBody>
      </p:sp>
      <p:pic>
        <p:nvPicPr>
          <p:cNvPr id="5" name="Picture 4"/>
          <p:cNvPicPr>
            <a:picLocks noChangeAspect="1"/>
          </p:cNvPicPr>
          <p:nvPr/>
        </p:nvPicPr>
        <p:blipFill>
          <a:blip r:embed="rId2"/>
          <a:stretch>
            <a:fillRect/>
          </a:stretch>
        </p:blipFill>
        <p:spPr>
          <a:xfrm>
            <a:off x="5588000" y="0"/>
            <a:ext cx="2635866" cy="5143500"/>
          </a:xfrm>
          <a:prstGeom prst="rect">
            <a:avLst/>
          </a:prstGeom>
        </p:spPr>
      </p:pic>
      <p:pic>
        <p:nvPicPr>
          <p:cNvPr id="6" name="Picture 5"/>
          <p:cNvPicPr>
            <a:picLocks noChangeAspect="1"/>
          </p:cNvPicPr>
          <p:nvPr/>
        </p:nvPicPr>
        <p:blipFill>
          <a:blip r:embed="rId3"/>
          <a:stretch>
            <a:fillRect/>
          </a:stretch>
        </p:blipFill>
        <p:spPr>
          <a:xfrm>
            <a:off x="226068" y="927850"/>
            <a:ext cx="3505200" cy="3505200"/>
          </a:xfrm>
          <a:prstGeom prst="rect">
            <a:avLst/>
          </a:prstGeom>
        </p:spPr>
      </p:pic>
    </p:spTree>
    <p:extLst>
      <p:ext uri="{BB962C8B-B14F-4D97-AF65-F5344CB8AC3E}">
        <p14:creationId xmlns:p14="http://schemas.microsoft.com/office/powerpoint/2010/main" val="23584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rgbClr val="19194D"/>
                </a:solidFill>
              </a:rPr>
              <a:t>Quality Improvement Strategies</a:t>
            </a:r>
            <a:endParaRPr lang="en-US" dirty="0">
              <a:solidFill>
                <a:srgbClr val="19194D"/>
              </a:solidFill>
            </a:endParaRPr>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normAutofit/>
          </a:bodyPr>
          <a:lstStyle/>
          <a:p>
            <a:r>
              <a:rPr lang="en-US" sz="1100" dirty="0" err="1" smtClean="0"/>
              <a:t>Tricco</a:t>
            </a:r>
            <a:r>
              <a:rPr lang="en-US" sz="1100" dirty="0" smtClean="0"/>
              <a:t> et al , The Lancet 2012 June 9</a:t>
            </a:r>
            <a:endParaRPr lang="en-US" sz="1100" dirty="0"/>
          </a:p>
        </p:txBody>
      </p:sp>
      <p:pic>
        <p:nvPicPr>
          <p:cNvPr id="5" name="Picture 4"/>
          <p:cNvPicPr>
            <a:picLocks noChangeAspect="1"/>
          </p:cNvPicPr>
          <p:nvPr/>
        </p:nvPicPr>
        <p:blipFill>
          <a:blip r:embed="rId2"/>
          <a:stretch>
            <a:fillRect/>
          </a:stretch>
        </p:blipFill>
        <p:spPr>
          <a:xfrm>
            <a:off x="5588000" y="0"/>
            <a:ext cx="2635866" cy="5143500"/>
          </a:xfrm>
          <a:prstGeom prst="rect">
            <a:avLst/>
          </a:prstGeom>
        </p:spPr>
      </p:pic>
      <p:pic>
        <p:nvPicPr>
          <p:cNvPr id="6" name="Picture 5"/>
          <p:cNvPicPr>
            <a:picLocks noChangeAspect="1"/>
          </p:cNvPicPr>
          <p:nvPr/>
        </p:nvPicPr>
        <p:blipFill>
          <a:blip r:embed="rId3"/>
          <a:stretch>
            <a:fillRect/>
          </a:stretch>
        </p:blipFill>
        <p:spPr>
          <a:xfrm>
            <a:off x="127000" y="831464"/>
            <a:ext cx="7073900" cy="3665827"/>
          </a:xfrm>
          <a:prstGeom prst="rect">
            <a:avLst/>
          </a:prstGeom>
        </p:spPr>
      </p:pic>
    </p:spTree>
    <p:extLst>
      <p:ext uri="{BB962C8B-B14F-4D97-AF65-F5344CB8AC3E}">
        <p14:creationId xmlns:p14="http://schemas.microsoft.com/office/powerpoint/2010/main" val="359947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NZ" altLang="en-US" dirty="0" smtClean="0"/>
              <a:t>Outline</a:t>
            </a:r>
            <a:endParaRPr lang="en-GB" altLang="en-US" dirty="0" smtClean="0"/>
          </a:p>
        </p:txBody>
      </p:sp>
      <p:sp>
        <p:nvSpPr>
          <p:cNvPr id="496643" name="Rectangle 3"/>
          <p:cNvSpPr>
            <a:spLocks noGrp="1" noChangeArrowheads="1"/>
          </p:cNvSpPr>
          <p:nvPr>
            <p:ph type="body" idx="1"/>
          </p:nvPr>
        </p:nvSpPr>
        <p:spPr>
          <a:xfrm>
            <a:off x="316800" y="1858324"/>
            <a:ext cx="8510400" cy="2955790"/>
          </a:xfrm>
        </p:spPr>
        <p:txBody>
          <a:bodyPr>
            <a:normAutofit/>
          </a:bodyPr>
          <a:lstStyle/>
          <a:p>
            <a:r>
              <a:rPr lang="en-GB" altLang="en-US" dirty="0" smtClean="0">
                <a:latin typeface="Calibri" pitchFamily="34" charset="0"/>
              </a:rPr>
              <a:t>Basic </a:t>
            </a:r>
            <a:r>
              <a:rPr lang="en-GB" altLang="en-US" dirty="0" smtClean="0">
                <a:latin typeface="Calibri" pitchFamily="34" charset="0"/>
              </a:rPr>
              <a:t>Premises and Assumptions</a:t>
            </a:r>
            <a:endParaRPr lang="en-GB" altLang="en-US" dirty="0" smtClean="0">
              <a:latin typeface="Calibri" pitchFamily="34" charset="0"/>
            </a:endParaRPr>
          </a:p>
          <a:p>
            <a:r>
              <a:rPr lang="en-GB" altLang="en-US" dirty="0" smtClean="0">
                <a:latin typeface="Calibri" pitchFamily="34" charset="0"/>
              </a:rPr>
              <a:t>Identifying the Opportunities</a:t>
            </a:r>
          </a:p>
          <a:p>
            <a:r>
              <a:rPr lang="en-GB" altLang="en-US" dirty="0" smtClean="0">
                <a:latin typeface="Calibri" pitchFamily="34" charset="0"/>
              </a:rPr>
              <a:t>Efforts to date</a:t>
            </a:r>
          </a:p>
          <a:p>
            <a:r>
              <a:rPr lang="en-GB" altLang="en-US" dirty="0" smtClean="0">
                <a:latin typeface="Calibri" pitchFamily="34" charset="0"/>
              </a:rPr>
              <a:t>What is DCIP all about?</a:t>
            </a:r>
          </a:p>
          <a:p>
            <a:r>
              <a:rPr lang="en-GB" altLang="en-US" dirty="0" smtClean="0">
                <a:latin typeface="Calibri" pitchFamily="34" charset="0"/>
              </a:rPr>
              <a:t>Quality improvement in Diabetes Care</a:t>
            </a:r>
          </a:p>
          <a:p>
            <a:r>
              <a:rPr lang="en-GB" altLang="en-US" dirty="0" smtClean="0">
                <a:latin typeface="Calibri" pitchFamily="34" charset="0"/>
              </a:rPr>
              <a:t>On focusing on helping mange diabetes in this group think about:</a:t>
            </a:r>
          </a:p>
          <a:p>
            <a:pPr lvl="1"/>
            <a:r>
              <a:rPr lang="en-GB" altLang="en-US" dirty="0" smtClean="0">
                <a:latin typeface="Calibri" pitchFamily="34" charset="0"/>
              </a:rPr>
              <a:t>“What would it take?”</a:t>
            </a:r>
          </a:p>
          <a:p>
            <a:pPr lvl="1"/>
            <a:r>
              <a:rPr lang="en-GB" altLang="en-US" dirty="0" smtClean="0">
                <a:latin typeface="Calibri" pitchFamily="34" charset="0"/>
              </a:rPr>
              <a:t>“How can we help?”</a:t>
            </a:r>
          </a:p>
          <a:p>
            <a:endParaRPr lang="en-GB" altLang="en-US" dirty="0" smtClean="0">
              <a:latin typeface="Calibri" pitchFamily="34" charset="0"/>
            </a:endParaRPr>
          </a:p>
          <a:p>
            <a:endParaRPr lang="en-GB" altLang="en-US" dirty="0" smtClean="0">
              <a:latin typeface="Calibri" pitchFamily="34" charset="0"/>
            </a:endParaRPr>
          </a:p>
        </p:txBody>
      </p:sp>
      <p:pic>
        <p:nvPicPr>
          <p:cNvPr id="3" name="Picture 2"/>
          <p:cNvPicPr>
            <a:picLocks noChangeAspect="1"/>
          </p:cNvPicPr>
          <p:nvPr/>
        </p:nvPicPr>
        <p:blipFill>
          <a:blip r:embed="rId2"/>
          <a:stretch>
            <a:fillRect/>
          </a:stretch>
        </p:blipFill>
        <p:spPr>
          <a:xfrm>
            <a:off x="5219700" y="0"/>
            <a:ext cx="2540000" cy="24003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rmAutofit lnSpcReduction="10000"/>
          </a:bodyPr>
          <a:lstStyle/>
          <a:p>
            <a:r>
              <a:rPr lang="en-US" sz="2400" dirty="0" smtClean="0">
                <a:solidFill>
                  <a:srgbClr val="19194D"/>
                </a:solidFill>
              </a:rPr>
              <a:t>Key factors to success </a:t>
            </a:r>
            <a:endParaRPr lang="en-US" dirty="0">
              <a:solidFill>
                <a:srgbClr val="19194D"/>
              </a:solidFill>
            </a:endParaRPr>
          </a:p>
        </p:txBody>
      </p:sp>
      <p:sp>
        <p:nvSpPr>
          <p:cNvPr id="3" name="Text Placeholder 2"/>
          <p:cNvSpPr>
            <a:spLocks noGrp="1"/>
          </p:cNvSpPr>
          <p:nvPr>
            <p:ph type="body" sz="quarter" idx="14"/>
          </p:nvPr>
        </p:nvSpPr>
        <p:spPr>
          <a:xfrm>
            <a:off x="226068" y="927850"/>
            <a:ext cx="8660913" cy="3682250"/>
          </a:xfrm>
        </p:spPr>
        <p:txBody>
          <a:bodyPr>
            <a:normAutofit fontScale="92500" lnSpcReduction="20000"/>
          </a:bodyPr>
          <a:lstStyle/>
          <a:p>
            <a:r>
              <a:rPr lang="en-US" dirty="0" smtClean="0"/>
              <a:t>Acknowledge that as doctors we are not automatically expert/well positioned at diabetes management and “coaching” </a:t>
            </a:r>
          </a:p>
          <a:p>
            <a:r>
              <a:rPr lang="en-US" dirty="0" smtClean="0"/>
              <a:t>Identify what isn’t working and where the gaps are</a:t>
            </a:r>
          </a:p>
          <a:p>
            <a:r>
              <a:rPr lang="en-US" dirty="0" smtClean="0"/>
              <a:t>Knowledge of evidence </a:t>
            </a:r>
          </a:p>
          <a:p>
            <a:r>
              <a:rPr lang="en-US" dirty="0" smtClean="0"/>
              <a:t>Champions for care improvement and where required change.</a:t>
            </a:r>
          </a:p>
          <a:p>
            <a:r>
              <a:rPr lang="en-US" dirty="0" smtClean="0"/>
              <a:t>Culture of improvement not “process” led</a:t>
            </a:r>
          </a:p>
          <a:p>
            <a:r>
              <a:rPr lang="en-US" dirty="0" smtClean="0"/>
              <a:t>Identify a grass roots strategy (“what we need to achieve the outcome”)</a:t>
            </a:r>
          </a:p>
          <a:p>
            <a:r>
              <a:rPr lang="en-US" dirty="0" smtClean="0"/>
              <a:t>Develop and support expertise </a:t>
            </a:r>
            <a:r>
              <a:rPr lang="en-US" dirty="0" err="1" smtClean="0"/>
              <a:t>eg</a:t>
            </a:r>
            <a:r>
              <a:rPr lang="en-US" dirty="0" smtClean="0"/>
              <a:t> DNS</a:t>
            </a:r>
          </a:p>
          <a:p>
            <a:r>
              <a:rPr lang="en-US" dirty="0" smtClean="0"/>
              <a:t>Have a strong clinician voice articulating/demanding the above (not DHBs and PHOs, they are the support)</a:t>
            </a:r>
          </a:p>
          <a:p>
            <a:pPr lvl="1"/>
            <a:r>
              <a:rPr lang="en-US" dirty="0" smtClean="0"/>
              <a:t>GP voice</a:t>
            </a:r>
          </a:p>
          <a:p>
            <a:pPr lvl="1"/>
            <a:r>
              <a:rPr lang="en-US" dirty="0" smtClean="0"/>
              <a:t>Clinical Governance processes</a:t>
            </a:r>
          </a:p>
          <a:p>
            <a:r>
              <a:rPr lang="en-US" dirty="0" smtClean="0"/>
              <a:t>Disregard the unhelpful/unsuccessful to free resource for successful.</a:t>
            </a:r>
          </a:p>
          <a:p>
            <a:r>
              <a:rPr lang="en-US" dirty="0" smtClean="0"/>
              <a:t>An intensity and follow-up to ensure achievement of results (drive success, </a:t>
            </a:r>
            <a:r>
              <a:rPr lang="en-US" dirty="0" err="1" smtClean="0"/>
              <a:t>cQI</a:t>
            </a:r>
            <a:r>
              <a:rPr lang="en-US" dirty="0" smtClean="0"/>
              <a:t> cycles)</a:t>
            </a:r>
          </a:p>
          <a:p>
            <a:r>
              <a:rPr lang="en-US" dirty="0" smtClean="0"/>
              <a:t>Any “plans” need to be patient facing/focused not provider focused/rewarding as their design priority.</a:t>
            </a:r>
            <a:endParaRPr lang="en-US" dirty="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927962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a:p>
        </p:txBody>
      </p:sp>
      <p:sp>
        <p:nvSpPr>
          <p:cNvPr id="3" name="Text Placeholder 2"/>
          <p:cNvSpPr>
            <a:spLocks noGrp="1"/>
          </p:cNvSpPr>
          <p:nvPr>
            <p:ph type="body" sz="quarter" idx="14"/>
          </p:nvPr>
        </p:nvSpPr>
        <p:spPr/>
        <p:txBody>
          <a:bodyPr/>
          <a:lstStyle/>
          <a:p>
            <a:endParaRPr lang="en-US" dirty="0"/>
          </a:p>
        </p:txBody>
      </p:sp>
      <p:sp>
        <p:nvSpPr>
          <p:cNvPr id="4" name="Text Placeholder 3"/>
          <p:cNvSpPr>
            <a:spLocks noGrp="1"/>
          </p:cNvSpPr>
          <p:nvPr>
            <p:ph type="body" sz="quarter" idx="15"/>
          </p:nvPr>
        </p:nvSpPr>
        <p:spPr/>
        <p:txBody>
          <a:bodyPr/>
          <a:lstStyle/>
          <a:p>
            <a:endParaRPr lang="en-US"/>
          </a:p>
        </p:txBody>
      </p:sp>
      <p:pic>
        <p:nvPicPr>
          <p:cNvPr id="5" name="Picture 4"/>
          <p:cNvPicPr>
            <a:picLocks noChangeAspect="1"/>
          </p:cNvPicPr>
          <p:nvPr/>
        </p:nvPicPr>
        <p:blipFill>
          <a:blip r:embed="rId2"/>
          <a:stretch>
            <a:fillRect/>
          </a:stretch>
        </p:blipFill>
        <p:spPr>
          <a:xfrm>
            <a:off x="1143000" y="0"/>
            <a:ext cx="6762496" cy="5071872"/>
          </a:xfrm>
          <a:prstGeom prst="rect">
            <a:avLst/>
          </a:prstGeom>
          <a:effectLst>
            <a:glow rad="101600">
              <a:schemeClr val="accent1">
                <a:alpha val="75000"/>
              </a:schemeClr>
            </a:glow>
            <a:softEdge rad="241300"/>
          </a:effectLst>
        </p:spPr>
      </p:pic>
    </p:spTree>
    <p:extLst>
      <p:ext uri="{BB962C8B-B14F-4D97-AF65-F5344CB8AC3E}">
        <p14:creationId xmlns:p14="http://schemas.microsoft.com/office/powerpoint/2010/main" val="1300799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2400" dirty="0" smtClean="0">
                <a:solidFill>
                  <a:srgbClr val="19194D"/>
                </a:solidFill>
              </a:rPr>
              <a:t>What would it take?</a:t>
            </a:r>
            <a:endParaRPr lang="en-US" sz="2400" dirty="0">
              <a:solidFill>
                <a:srgbClr val="19194D"/>
              </a:solidFill>
            </a:endParaRPr>
          </a:p>
        </p:txBody>
      </p:sp>
      <p:sp>
        <p:nvSpPr>
          <p:cNvPr id="3" name="Text Placeholder 2"/>
          <p:cNvSpPr>
            <a:spLocks noGrp="1"/>
          </p:cNvSpPr>
          <p:nvPr>
            <p:ph type="body" sz="quarter" idx="14"/>
          </p:nvPr>
        </p:nvSpPr>
        <p:spPr/>
        <p:txBody>
          <a:bodyPr>
            <a:normAutofit/>
          </a:bodyPr>
          <a:lstStyle/>
          <a:p>
            <a:r>
              <a:rPr lang="en-NZ" dirty="0" smtClean="0"/>
              <a:t>Thinking </a:t>
            </a:r>
            <a:r>
              <a:rPr lang="en-NZ" dirty="0"/>
              <a:t>of your practice/practice population what factor or factors do you think could be enhanced to </a:t>
            </a:r>
            <a:r>
              <a:rPr lang="en-NZ" dirty="0">
                <a:solidFill>
                  <a:schemeClr val="accent5">
                    <a:lumMod val="75000"/>
                  </a:schemeClr>
                </a:solidFill>
              </a:rPr>
              <a:t>improve</a:t>
            </a:r>
            <a:r>
              <a:rPr lang="en-NZ" dirty="0"/>
              <a:t> diabetes management (in the broadest terms ie adherence, lifestyle and medical therapies, management of complications eg foot </a:t>
            </a:r>
            <a:r>
              <a:rPr lang="en-NZ" dirty="0" smtClean="0"/>
              <a:t>problems)</a:t>
            </a:r>
            <a:r>
              <a:rPr lang="en-NZ" dirty="0"/>
              <a:t>? </a:t>
            </a:r>
            <a:endParaRPr lang="en-NZ" dirty="0" smtClean="0"/>
          </a:p>
          <a:p>
            <a:endParaRPr lang="en-NZ" dirty="0"/>
          </a:p>
          <a:p>
            <a:endParaRPr lang="en-NZ" dirty="0"/>
          </a:p>
          <a:p>
            <a:r>
              <a:rPr lang="en-NZ" dirty="0"/>
              <a:t>Improved care of people </a:t>
            </a:r>
            <a:r>
              <a:rPr lang="en-NZ" dirty="0" smtClean="0"/>
              <a:t>with </a:t>
            </a:r>
            <a:r>
              <a:rPr lang="en-NZ" dirty="0"/>
              <a:t>poor glycaemic control (&gt;=75mmol/mol) has been identified as a priority group to reduce progression to renal failure and associated complications of which they are at high risk. Thinking about patients who are in this group, what factor or factors do you think could be enhanced to improve their care? </a:t>
            </a:r>
            <a:endParaRPr lang="en-NZ" dirty="0" smtClean="0"/>
          </a:p>
          <a:p>
            <a:endParaRPr lang="en-NZ" dirty="0"/>
          </a:p>
          <a:p>
            <a:endParaRPr lang="en-NZ" dirty="0" smtClean="0"/>
          </a:p>
          <a:p>
            <a:endParaRPr lang="en-NZ" dirty="0"/>
          </a:p>
          <a:p>
            <a:endParaRPr lang="en-US" dirty="0"/>
          </a:p>
        </p:txBody>
      </p:sp>
      <p:sp>
        <p:nvSpPr>
          <p:cNvPr id="4" name="Text Placeholder 3"/>
          <p:cNvSpPr>
            <a:spLocks noGrp="1"/>
          </p:cNvSpPr>
          <p:nvPr>
            <p:ph type="body" sz="quarter" idx="15"/>
          </p:nvPr>
        </p:nvSpPr>
        <p:spPr/>
        <p:txBody>
          <a:bodyPr/>
          <a:lstStyle/>
          <a:p>
            <a:endParaRPr lang="en-US"/>
          </a:p>
        </p:txBody>
      </p:sp>
      <p:pic>
        <p:nvPicPr>
          <p:cNvPr id="6" name="Picture 5" descr="Martin Luther King Jr. &amp; Black Lives Matter"/>
          <p:cNvPicPr/>
          <p:nvPr/>
        </p:nvPicPr>
        <p:blipFill>
          <a:blip r:embed="rId2">
            <a:alphaModFix amt="17000"/>
            <a:extLst>
              <a:ext uri="{28A0092B-C50C-407E-A947-70E740481C1C}">
                <a14:useLocalDpi xmlns:a14="http://schemas.microsoft.com/office/drawing/2010/main" val="0"/>
              </a:ext>
            </a:extLst>
          </a:blip>
          <a:srcRect/>
          <a:stretch>
            <a:fillRect/>
          </a:stretch>
        </p:blipFill>
        <p:spPr bwMode="auto">
          <a:xfrm>
            <a:off x="5993765" y="0"/>
            <a:ext cx="3150235" cy="2433435"/>
          </a:xfrm>
          <a:prstGeom prst="rect">
            <a:avLst/>
          </a:prstGeom>
          <a:noFill/>
          <a:ln>
            <a:noFill/>
          </a:ln>
        </p:spPr>
      </p:pic>
    </p:spTree>
    <p:extLst>
      <p:ext uri="{BB962C8B-B14F-4D97-AF65-F5344CB8AC3E}">
        <p14:creationId xmlns:p14="http://schemas.microsoft.com/office/powerpoint/2010/main" val="363424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its all sorted…?</a:t>
            </a:r>
            <a:endParaRPr lang="en-US" dirty="0"/>
          </a:p>
        </p:txBody>
      </p:sp>
      <p:pic>
        <p:nvPicPr>
          <p:cNvPr id="4" name="Content Placeholder 3" descr="New Picture.png"/>
          <p:cNvPicPr>
            <a:picLocks noGrp="1" noChangeAspect="1"/>
          </p:cNvPicPr>
          <p:nvPr>
            <p:ph idx="1"/>
          </p:nvPr>
        </p:nvPicPr>
        <p:blipFill>
          <a:blip r:embed="rId2" cstate="print"/>
          <a:stretch>
            <a:fillRect/>
          </a:stretch>
        </p:blipFill>
        <p:spPr>
          <a:xfrm>
            <a:off x="1524000" y="1600200"/>
            <a:ext cx="5833790" cy="2891365"/>
          </a:xfr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solidFill>
                  <a:srgbClr val="AD370B"/>
                </a:solidFill>
              </a:rPr>
              <a:t>Suggestions from a small group of GPs (</a:t>
            </a:r>
            <a:r>
              <a:rPr lang="en-US" dirty="0" err="1" smtClean="0">
                <a:solidFill>
                  <a:srgbClr val="AD370B"/>
                </a:solidFill>
              </a:rPr>
              <a:t>pers</a:t>
            </a:r>
            <a:r>
              <a:rPr lang="en-US" dirty="0" smtClean="0">
                <a:solidFill>
                  <a:srgbClr val="AD370B"/>
                </a:solidFill>
              </a:rPr>
              <a:t> com </a:t>
            </a:r>
            <a:r>
              <a:rPr lang="en-US" dirty="0" err="1" smtClean="0">
                <a:solidFill>
                  <a:srgbClr val="AD370B"/>
                </a:solidFill>
              </a:rPr>
              <a:t>Dr</a:t>
            </a:r>
            <a:r>
              <a:rPr lang="en-US" dirty="0" smtClean="0">
                <a:solidFill>
                  <a:srgbClr val="AD370B"/>
                </a:solidFill>
              </a:rPr>
              <a:t> Tim </a:t>
            </a:r>
            <a:r>
              <a:rPr lang="en-US" dirty="0" err="1" smtClean="0">
                <a:solidFill>
                  <a:srgbClr val="AD370B"/>
                </a:solidFill>
              </a:rPr>
              <a:t>Hou</a:t>
            </a:r>
            <a:r>
              <a:rPr lang="en-US" dirty="0" smtClean="0">
                <a:solidFill>
                  <a:srgbClr val="AD370B"/>
                </a:solidFill>
              </a:rPr>
              <a:t>)</a:t>
            </a:r>
            <a:endParaRPr lang="en-US" dirty="0">
              <a:solidFill>
                <a:srgbClr val="AD370B"/>
              </a:solidFill>
            </a:endParaRPr>
          </a:p>
        </p:txBody>
      </p:sp>
      <p:sp>
        <p:nvSpPr>
          <p:cNvPr id="3" name="Text Placeholder 2"/>
          <p:cNvSpPr>
            <a:spLocks noGrp="1"/>
          </p:cNvSpPr>
          <p:nvPr>
            <p:ph type="body" sz="quarter" idx="14"/>
          </p:nvPr>
        </p:nvSpPr>
        <p:spPr/>
        <p:txBody>
          <a:bodyPr>
            <a:normAutofit fontScale="47500" lnSpcReduction="20000"/>
          </a:bodyPr>
          <a:lstStyle/>
          <a:p>
            <a:r>
              <a:rPr lang="en-NZ" dirty="0"/>
              <a:t>Remove cost barriers for patients to pick up medications</a:t>
            </a:r>
          </a:p>
          <a:p>
            <a:r>
              <a:rPr lang="en-NZ" dirty="0"/>
              <a:t>Simplify referral process so people can remember easily</a:t>
            </a:r>
          </a:p>
          <a:p>
            <a:r>
              <a:rPr lang="en-NZ" dirty="0"/>
              <a:t>Too many criteria apply before you can refer to ....</a:t>
            </a:r>
          </a:p>
          <a:p>
            <a:r>
              <a:rPr lang="en-NZ" dirty="0"/>
              <a:t>Upskill our nurses so they can provide 24/7 dietetics, education &amp; foot care, insulin starts.</a:t>
            </a:r>
          </a:p>
          <a:p>
            <a:r>
              <a:rPr lang="en-NZ" dirty="0"/>
              <a:t>24/7 care important as need to get patients when they're here rather than when professionals are here - the warm hand over.</a:t>
            </a:r>
          </a:p>
          <a:p>
            <a:r>
              <a:rPr lang="en-NZ" dirty="0"/>
              <a:t>Also inhouse care better c/- team env/culture &amp; quality &amp; accountability</a:t>
            </a:r>
          </a:p>
          <a:p>
            <a:r>
              <a:rPr lang="en-NZ" dirty="0"/>
              <a:t>Question? Does it need to be a nurse</a:t>
            </a:r>
          </a:p>
          <a:p>
            <a:r>
              <a:rPr lang="en-NZ" dirty="0"/>
              <a:t>How do we free up time for them to do this work</a:t>
            </a:r>
          </a:p>
          <a:p>
            <a:r>
              <a:rPr lang="en-NZ" dirty="0"/>
              <a:t> </a:t>
            </a:r>
          </a:p>
          <a:p>
            <a:r>
              <a:rPr lang="en-NZ" dirty="0"/>
              <a:t>"Probably more nursing hours and training, nothing you haven't already covered.”</a:t>
            </a:r>
          </a:p>
          <a:p>
            <a:r>
              <a:rPr lang="en-NZ" dirty="0"/>
              <a:t>"For the number of patients we have with diabetes, I would like</a:t>
            </a:r>
          </a:p>
          <a:p>
            <a:r>
              <a:rPr lang="en-NZ" dirty="0"/>
              <a:t>- A diabetes nurse specialist in our clinic every day of the week (for a few hours)</a:t>
            </a:r>
          </a:p>
          <a:p>
            <a:r>
              <a:rPr lang="en-NZ" dirty="0"/>
              <a:t>- A diabetes specialist clinic in our clinic, either seeing patients or doing virtual reviews, every week, until no patients with hba1c&gt;80 (number chosen with no evidence base)</a:t>
            </a:r>
          </a:p>
          <a:p>
            <a:r>
              <a:rPr lang="en-NZ" dirty="0"/>
              <a:t>- An app for those patients with smart phones – care plan, goals, hba1c, bp, reminders when next test due, lab form on app they can present to labtest</a:t>
            </a:r>
          </a:p>
          <a:p>
            <a:r>
              <a:rPr lang="en-NZ" dirty="0"/>
              <a:t>- GP 1 hour consult free for patient once a year</a:t>
            </a:r>
          </a:p>
          <a:p>
            <a:r>
              <a:rPr lang="en-NZ" dirty="0"/>
              <a:t>- Self management group education run in our clinic by our nurses every week. Patients more likely to attend something run by us than referral to another service</a:t>
            </a:r>
          </a:p>
          <a:p>
            <a:r>
              <a:rPr lang="en-NZ" dirty="0"/>
              <a:t>- “fast-track” for patients with good control, so we can reward those who have all parameters under control, only see them once a year. This is an internal issue, i.e. we can do it, if I could persuade my colleagues, and we had good monitoring “</a:t>
            </a:r>
          </a:p>
          <a:p>
            <a:r>
              <a:rPr lang="en-NZ" dirty="0"/>
              <a:t> </a:t>
            </a:r>
          </a:p>
          <a:p>
            <a:r>
              <a:rPr lang="en-NZ" dirty="0"/>
              <a:t>“Assist us establish a ‘better community diabetes care program with appropriate resourcing and support’ </a:t>
            </a:r>
          </a:p>
          <a:p>
            <a:r>
              <a:rPr lang="en-NZ" dirty="0"/>
              <a:t>This could be run by nurses-Practice nurses and Community Health Educators and the resource to manage patients devolved from secondary Care to the GPs and nurses under whom the patients are registered.</a:t>
            </a:r>
          </a:p>
          <a:p>
            <a:r>
              <a:rPr lang="en-NZ" dirty="0"/>
              <a:t>We know that the majority of T2DM patients are uncomplicated and these could be managed by our Practice Nurses.</a:t>
            </a:r>
          </a:p>
          <a:p>
            <a:r>
              <a:rPr lang="en-NZ" dirty="0"/>
              <a:t>The more complex ones should be seen by GPs with Specialist assistance/input. These could be funded along ARI Complex cases with some input to addressing social issues</a:t>
            </a:r>
          </a:p>
          <a:p>
            <a:r>
              <a:rPr lang="en-NZ" dirty="0"/>
              <a:t>We should have a register(IT) of all T2DM so that the diabetics can be tracked in the community as well as in second</a:t>
            </a:r>
          </a:p>
          <a:p>
            <a:endParaRPr lang="en-US" dirty="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4064366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smtClean="0"/>
              <a:t>Premises and Assumptions</a:t>
            </a:r>
            <a:endParaRPr lang="en-US" dirty="0"/>
          </a:p>
        </p:txBody>
      </p:sp>
      <p:sp>
        <p:nvSpPr>
          <p:cNvPr id="3" name="Content Placeholder 2"/>
          <p:cNvSpPr>
            <a:spLocks noGrp="1"/>
          </p:cNvSpPr>
          <p:nvPr>
            <p:ph idx="1"/>
          </p:nvPr>
        </p:nvSpPr>
        <p:spPr>
          <a:xfrm>
            <a:off x="316800" y="906834"/>
            <a:ext cx="8510400" cy="3361180"/>
          </a:xfrm>
        </p:spPr>
        <p:txBody>
          <a:bodyPr>
            <a:noAutofit/>
          </a:bodyPr>
          <a:lstStyle/>
          <a:p>
            <a:r>
              <a:rPr lang="en-US" sz="1600" dirty="0" smtClean="0"/>
              <a:t>Only worth making the diagnosis if we are going to change the progression of disease</a:t>
            </a:r>
          </a:p>
          <a:p>
            <a:r>
              <a:rPr lang="en-US" sz="1600" dirty="0" smtClean="0"/>
              <a:t>Strong evidence base to reduce harm:</a:t>
            </a:r>
          </a:p>
          <a:p>
            <a:pPr lvl="1"/>
            <a:r>
              <a:rPr lang="en-US" dirty="0" smtClean="0"/>
              <a:t>Glycaemia</a:t>
            </a:r>
          </a:p>
          <a:p>
            <a:pPr lvl="1"/>
            <a:r>
              <a:rPr lang="en-US" dirty="0" smtClean="0"/>
              <a:t>BP</a:t>
            </a:r>
          </a:p>
          <a:p>
            <a:pPr lvl="1"/>
            <a:r>
              <a:rPr lang="en-US" dirty="0" smtClean="0"/>
              <a:t>Renal protection</a:t>
            </a:r>
          </a:p>
          <a:p>
            <a:pPr lvl="1"/>
            <a:r>
              <a:rPr lang="en-US" dirty="0" smtClean="0"/>
              <a:t>CVD risk</a:t>
            </a:r>
          </a:p>
          <a:p>
            <a:pPr lvl="1"/>
            <a:r>
              <a:rPr lang="en-US" dirty="0" smtClean="0"/>
              <a:t>Multifactorial management</a:t>
            </a:r>
          </a:p>
          <a:p>
            <a:pPr lvl="1"/>
            <a:endParaRPr lang="en-US" dirty="0" smtClean="0"/>
          </a:p>
          <a:p>
            <a:r>
              <a:rPr lang="en-US" sz="1600" dirty="0" smtClean="0"/>
              <a:t>Early good control pays long term dividends</a:t>
            </a:r>
          </a:p>
          <a:p>
            <a:r>
              <a:rPr lang="en-US" sz="1600" dirty="0" smtClean="0"/>
              <a:t>We have people with diabetes at high risk of complications, and disparities exist</a:t>
            </a:r>
          </a:p>
          <a:p>
            <a:r>
              <a:rPr lang="en-GB" altLang="en-US" sz="1600" dirty="0"/>
              <a:t>Since 2003 majority of care for people with T2DM is to be in primary </a:t>
            </a:r>
            <a:r>
              <a:rPr lang="en-GB" altLang="en-US" sz="1600" dirty="0" smtClean="0"/>
              <a:t>care</a:t>
            </a:r>
          </a:p>
          <a:p>
            <a:r>
              <a:rPr lang="en-GB" sz="1600" dirty="0" smtClean="0"/>
              <a:t>Expertise in management is required to manage therapeutic challenge</a:t>
            </a:r>
            <a:endParaRPr lang="en-US" sz="1600" dirty="0" smtClean="0"/>
          </a:p>
        </p:txBody>
      </p:sp>
      <p:pic>
        <p:nvPicPr>
          <p:cNvPr id="4" name="Picture 3"/>
          <p:cNvPicPr>
            <a:picLocks noChangeAspect="1"/>
          </p:cNvPicPr>
          <p:nvPr/>
        </p:nvPicPr>
        <p:blipFill>
          <a:blip r:embed="rId2"/>
          <a:stretch>
            <a:fillRect/>
          </a:stretch>
        </p:blipFill>
        <p:spPr>
          <a:xfrm>
            <a:off x="6866955" y="1219200"/>
            <a:ext cx="2016252" cy="25603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a:t>Premises and Assumptions</a:t>
            </a:r>
            <a:endParaRPr lang="en-US" dirty="0"/>
          </a:p>
        </p:txBody>
      </p:sp>
      <p:sp>
        <p:nvSpPr>
          <p:cNvPr id="3" name="Content Placeholder 2"/>
          <p:cNvSpPr>
            <a:spLocks noGrp="1"/>
          </p:cNvSpPr>
          <p:nvPr>
            <p:ph idx="1"/>
          </p:nvPr>
        </p:nvSpPr>
        <p:spPr/>
        <p:txBody>
          <a:bodyPr>
            <a:noAutofit/>
          </a:bodyPr>
          <a:lstStyle/>
          <a:p>
            <a:r>
              <a:rPr lang="en-US" sz="1600" dirty="0" smtClean="0"/>
              <a:t>Not all of Primary care work is to do with Diabetes</a:t>
            </a:r>
          </a:p>
          <a:p>
            <a:pPr lvl="1"/>
            <a:r>
              <a:rPr lang="en-US" sz="1400" dirty="0" smtClean="0"/>
              <a:t>Not all of secondary care is either</a:t>
            </a:r>
          </a:p>
          <a:p>
            <a:r>
              <a:rPr lang="en-US" sz="1600" dirty="0" smtClean="0"/>
              <a:t>There are parts of diabetes management done by primary care teams that don</a:t>
            </a:r>
            <a:r>
              <a:rPr lang="fr-FR" sz="1600" dirty="0" smtClean="0"/>
              <a:t>’</a:t>
            </a:r>
            <a:r>
              <a:rPr lang="en-US" sz="1600" dirty="0" smtClean="0"/>
              <a:t>t require any involvement of secondary care</a:t>
            </a:r>
          </a:p>
          <a:p>
            <a:pPr lvl="1"/>
            <a:r>
              <a:rPr lang="en-US" sz="1400" dirty="0" smtClean="0"/>
              <a:t>There are parts of diabetes management in secondary care not part of integration</a:t>
            </a:r>
          </a:p>
          <a:p>
            <a:endParaRPr lang="en-US" sz="1600" dirty="0" smtClean="0"/>
          </a:p>
          <a:p>
            <a:r>
              <a:rPr lang="en-US" sz="1600" dirty="0" smtClean="0"/>
              <a:t>The biggest opportunity for people with T2DM and poor control </a:t>
            </a:r>
          </a:p>
          <a:p>
            <a:pPr marL="0" indent="0">
              <a:buNone/>
            </a:pPr>
            <a:r>
              <a:rPr lang="en-US" sz="1600" dirty="0"/>
              <a:t>	</a:t>
            </a:r>
            <a:r>
              <a:rPr lang="en-US" sz="1600" b="1" i="1" dirty="0" smtClean="0"/>
              <a:t>despite our current efforts </a:t>
            </a:r>
            <a:r>
              <a:rPr lang="en-US" sz="1600" dirty="0" smtClean="0"/>
              <a:t>is in integrated care,</a:t>
            </a:r>
          </a:p>
          <a:p>
            <a:pPr marL="0" indent="0">
              <a:buNone/>
            </a:pPr>
            <a:r>
              <a:rPr lang="en-US" sz="1600" i="1" dirty="0" smtClean="0"/>
              <a:t> and</a:t>
            </a:r>
          </a:p>
          <a:p>
            <a:r>
              <a:rPr lang="en-US" sz="1600" dirty="0" smtClean="0"/>
              <a:t>As poor control is mainly affecting Maori, Pacific and High deprivation groups, those efforts we will be equity focused.</a:t>
            </a:r>
          </a:p>
        </p:txBody>
      </p:sp>
    </p:spTree>
    <p:extLst>
      <p:ext uri="{BB962C8B-B14F-4D97-AF65-F5344CB8AC3E}">
        <p14:creationId xmlns:p14="http://schemas.microsoft.com/office/powerpoint/2010/main" val="3755526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2400" dirty="0" smtClean="0">
                <a:solidFill>
                  <a:srgbClr val="001965"/>
                </a:solidFill>
                <a:latin typeface="+mj-lt"/>
              </a:rPr>
              <a:t>Basic </a:t>
            </a:r>
            <a:r>
              <a:rPr lang="en-US" sz="2400" dirty="0">
                <a:solidFill>
                  <a:srgbClr val="001965"/>
                </a:solidFill>
              </a:rPr>
              <a:t>Premises and </a:t>
            </a:r>
            <a:r>
              <a:rPr lang="en-US" sz="2400" dirty="0" smtClean="0">
                <a:solidFill>
                  <a:schemeClr val="tx1"/>
                </a:solidFill>
                <a:latin typeface="+mj-lt"/>
              </a:rPr>
              <a:t>Assumptions</a:t>
            </a:r>
            <a:endParaRPr lang="en-US" sz="2400" dirty="0">
              <a:solidFill>
                <a:srgbClr val="19194D"/>
              </a:solidFill>
              <a:latin typeface="+mj-lt"/>
            </a:endParaRPr>
          </a:p>
        </p:txBody>
      </p:sp>
      <p:sp>
        <p:nvSpPr>
          <p:cNvPr id="3" name="Text Placeholder 2"/>
          <p:cNvSpPr>
            <a:spLocks noGrp="1"/>
          </p:cNvSpPr>
          <p:nvPr>
            <p:ph type="body" sz="quarter" idx="14"/>
          </p:nvPr>
        </p:nvSpPr>
        <p:spPr/>
        <p:txBody>
          <a:bodyPr/>
          <a:lstStyle/>
          <a:p>
            <a:pPr marL="0" indent="0">
              <a:buNone/>
            </a:pPr>
            <a:r>
              <a:rPr lang="en-US" dirty="0">
                <a:solidFill>
                  <a:schemeClr val="tx1"/>
                </a:solidFill>
              </a:rPr>
              <a:t>Currently </a:t>
            </a:r>
            <a:r>
              <a:rPr lang="en-US" dirty="0"/>
              <a:t>in </a:t>
            </a:r>
            <a:r>
              <a:rPr lang="en-US" dirty="0" smtClean="0"/>
              <a:t>CMDHB:</a:t>
            </a:r>
          </a:p>
          <a:p>
            <a:r>
              <a:rPr lang="en-US" dirty="0" smtClean="0"/>
              <a:t>Approximately 40,000 patients with diabetes</a:t>
            </a:r>
          </a:p>
          <a:p>
            <a:endParaRPr lang="en-US" dirty="0" smtClean="0"/>
          </a:p>
          <a:p>
            <a:r>
              <a:rPr lang="en-US" dirty="0" smtClean="0"/>
              <a:t>25% of patients with diabetes have HBA1c &gt;= 75 </a:t>
            </a:r>
            <a:r>
              <a:rPr lang="en-US" dirty="0" err="1" smtClean="0"/>
              <a:t>mmol</a:t>
            </a:r>
            <a:r>
              <a:rPr lang="en-US" dirty="0" smtClean="0"/>
              <a:t>/</a:t>
            </a:r>
            <a:r>
              <a:rPr lang="en-US" dirty="0" err="1" smtClean="0"/>
              <a:t>mol</a:t>
            </a:r>
            <a:r>
              <a:rPr lang="en-US" dirty="0" smtClean="0"/>
              <a:t> </a:t>
            </a:r>
          </a:p>
          <a:p>
            <a:endParaRPr lang="en-US" dirty="0" smtClean="0"/>
          </a:p>
          <a:p>
            <a:pPr lvl="1"/>
            <a:r>
              <a:rPr lang="en-US" dirty="0" smtClean="0"/>
              <a:t>8316 patients (CPHAC minutes 20/01/16)</a:t>
            </a:r>
          </a:p>
          <a:p>
            <a:pPr lvl="1"/>
            <a:r>
              <a:rPr lang="en-US" i="1" dirty="0" smtClean="0"/>
              <a:t>(nationally 28% &gt;= 64, Australia 22% &gt;= 64)</a:t>
            </a:r>
          </a:p>
          <a:p>
            <a:pPr lvl="1"/>
            <a:r>
              <a:rPr lang="en-US" dirty="0" smtClean="0"/>
              <a:t>Growing faster than the denominator (10% over 2 years)</a:t>
            </a:r>
          </a:p>
          <a:p>
            <a:pPr lvl="1"/>
            <a:r>
              <a:rPr lang="en-US" dirty="0" smtClean="0"/>
              <a:t>Less than ½ as likely to be referred /seen in secondary care diabetes clinics than ADHB/WDHB (only 14%)</a:t>
            </a:r>
          </a:p>
          <a:p>
            <a:endParaRPr lang="en-US" sz="1400" dirty="0" smtClean="0"/>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3220923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5425" y="378697"/>
            <a:ext cx="7551021" cy="827803"/>
          </a:xfrm>
        </p:spPr>
        <p:txBody>
          <a:bodyPr>
            <a:normAutofit fontScale="92500" lnSpcReduction="20000"/>
          </a:bodyPr>
          <a:lstStyle/>
          <a:p>
            <a:r>
              <a:rPr lang="en-GB" altLang="en-US" sz="3000" dirty="0">
                <a:solidFill>
                  <a:schemeClr val="tx1"/>
                </a:solidFill>
                <a:latin typeface="+mj-lt"/>
              </a:rPr>
              <a:t>Identifying the </a:t>
            </a:r>
            <a:endParaRPr lang="en-GB" altLang="en-US" sz="3000" dirty="0" smtClean="0">
              <a:solidFill>
                <a:schemeClr val="tx1"/>
              </a:solidFill>
              <a:latin typeface="+mj-lt"/>
            </a:endParaRPr>
          </a:p>
          <a:p>
            <a:r>
              <a:rPr lang="en-GB" altLang="en-US" sz="3000" dirty="0" smtClean="0">
                <a:solidFill>
                  <a:schemeClr val="tx1"/>
                </a:solidFill>
                <a:latin typeface="+mj-lt"/>
              </a:rPr>
              <a:t>Opportunities</a:t>
            </a:r>
            <a:endParaRPr lang="en-GB" altLang="en-US" sz="3000" dirty="0">
              <a:solidFill>
                <a:schemeClr val="tx1"/>
              </a:solidFill>
              <a:latin typeface="+mj-lt"/>
            </a:endParaRPr>
          </a:p>
          <a:p>
            <a:endParaRPr lang="en-US" dirty="0"/>
          </a:p>
        </p:txBody>
      </p:sp>
      <p:sp>
        <p:nvSpPr>
          <p:cNvPr id="3" name="Text Placeholder 2"/>
          <p:cNvSpPr>
            <a:spLocks noGrp="1"/>
          </p:cNvSpPr>
          <p:nvPr>
            <p:ph type="body" sz="quarter" idx="14"/>
          </p:nvPr>
        </p:nvSpPr>
        <p:spPr>
          <a:xfrm>
            <a:off x="226068" y="927850"/>
            <a:ext cx="8660913" cy="4025150"/>
          </a:xfrm>
        </p:spPr>
        <p:txBody>
          <a:bodyPr>
            <a:normAutofit/>
          </a:bodyPr>
          <a:lstStyle/>
          <a:p>
            <a:endParaRPr lang="en-US" dirty="0" smtClean="0"/>
          </a:p>
          <a:p>
            <a:endParaRPr lang="en-US" dirty="0"/>
          </a:p>
          <a:p>
            <a:endParaRPr lang="en-US" dirty="0" smtClean="0"/>
          </a:p>
          <a:p>
            <a:endParaRPr lang="en-US" dirty="0"/>
          </a:p>
          <a:p>
            <a:endParaRPr lang="en-US" dirty="0" smtClean="0"/>
          </a:p>
          <a:p>
            <a:endParaRPr lang="en-US" dirty="0"/>
          </a:p>
          <a:p>
            <a:r>
              <a:rPr lang="en-US" dirty="0" smtClean="0"/>
              <a:t>The only thing we really know is what we are doing isn’t working well enough</a:t>
            </a:r>
            <a:endParaRPr lang="en-US" dirty="0"/>
          </a:p>
          <a:p>
            <a:pPr lvl="1"/>
            <a:r>
              <a:rPr lang="en-US" i="1" dirty="0" smtClean="0"/>
              <a:t>We need to be comfortable </a:t>
            </a:r>
            <a:r>
              <a:rPr lang="en-US" i="1" dirty="0" smtClean="0"/>
              <a:t>acknowledging </a:t>
            </a:r>
            <a:r>
              <a:rPr lang="en-US" i="1" dirty="0" smtClean="0"/>
              <a:t>that</a:t>
            </a:r>
          </a:p>
          <a:p>
            <a:pPr lvl="1"/>
            <a:r>
              <a:rPr lang="en-US" i="1" dirty="0" smtClean="0"/>
              <a:t>We need to keep our purpose of improving patient care in mind</a:t>
            </a:r>
          </a:p>
          <a:p>
            <a:endParaRPr lang="en-US" dirty="0"/>
          </a:p>
          <a:p>
            <a:r>
              <a:rPr lang="en-US" dirty="0" smtClean="0"/>
              <a:t>We need to know what efforts we have made to date and understand what has worked well and what </a:t>
            </a:r>
            <a:r>
              <a:rPr lang="en-US" dirty="0" smtClean="0"/>
              <a:t>has n</a:t>
            </a:r>
            <a:r>
              <a:rPr lang="fr-FR" dirty="0"/>
              <a:t>o</a:t>
            </a:r>
            <a:r>
              <a:rPr lang="en-US" dirty="0" smtClean="0"/>
              <a:t>t </a:t>
            </a:r>
            <a:r>
              <a:rPr lang="en-US" dirty="0" smtClean="0"/>
              <a:t>if we are going to design the best approach to achieve the best for our patients.</a:t>
            </a:r>
          </a:p>
        </p:txBody>
      </p:sp>
      <p:pic>
        <p:nvPicPr>
          <p:cNvPr id="5" name="Picture 4"/>
          <p:cNvPicPr>
            <a:picLocks noChangeAspect="1"/>
          </p:cNvPicPr>
          <p:nvPr/>
        </p:nvPicPr>
        <p:blipFill>
          <a:blip r:embed="rId2"/>
          <a:stretch>
            <a:fillRect/>
          </a:stretch>
        </p:blipFill>
        <p:spPr>
          <a:xfrm>
            <a:off x="4498275" y="81915"/>
            <a:ext cx="3816604" cy="2249170"/>
          </a:xfrm>
          <a:prstGeom prst="rect">
            <a:avLst/>
          </a:prstGeom>
          <a:solidFill>
            <a:schemeClr val="bg1">
              <a:alpha val="20000"/>
            </a:schemeClr>
          </a:solidFill>
        </p:spPr>
      </p:pic>
    </p:spTree>
    <p:extLst>
      <p:ext uri="{BB962C8B-B14F-4D97-AF65-F5344CB8AC3E}">
        <p14:creationId xmlns:p14="http://schemas.microsoft.com/office/powerpoint/2010/main" val="676490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noAutofit/>
          </a:bodyPr>
          <a:lstStyle/>
          <a:p>
            <a:r>
              <a:rPr lang="en-US" sz="2400" dirty="0" smtClean="0">
                <a:solidFill>
                  <a:srgbClr val="19194D"/>
                </a:solidFill>
              </a:rPr>
              <a:t>Treatment Inertia= clinical inertia</a:t>
            </a:r>
            <a:endParaRPr lang="en-US" sz="2400" dirty="0">
              <a:solidFill>
                <a:srgbClr val="19194D"/>
              </a:solidFill>
            </a:endParaRPr>
          </a:p>
        </p:txBody>
      </p:sp>
      <p:sp>
        <p:nvSpPr>
          <p:cNvPr id="3" name="Text Placeholder 2"/>
          <p:cNvSpPr>
            <a:spLocks noGrp="1"/>
          </p:cNvSpPr>
          <p:nvPr>
            <p:ph type="body" sz="quarter" idx="14"/>
          </p:nvPr>
        </p:nvSpPr>
        <p:spPr>
          <a:xfrm>
            <a:off x="225426" y="734694"/>
            <a:ext cx="8661556" cy="3661890"/>
          </a:xfrm>
        </p:spPr>
        <p:txBody>
          <a:bodyPr>
            <a:normAutofit fontScale="85000" lnSpcReduction="20000"/>
          </a:bodyPr>
          <a:lstStyle/>
          <a:p>
            <a:pPr marL="0" indent="0">
              <a:buNone/>
            </a:pPr>
            <a:endParaRPr lang="en-US" dirty="0" smtClean="0"/>
          </a:p>
          <a:p>
            <a:pPr marL="0" indent="0">
              <a:buNone/>
            </a:pPr>
            <a:endParaRPr lang="en-US" dirty="0"/>
          </a:p>
          <a:p>
            <a:pPr marL="0" indent="0">
              <a:buNone/>
            </a:pPr>
            <a:r>
              <a:rPr lang="en-US" b="1" dirty="0" smtClean="0"/>
              <a:t>Two components:</a:t>
            </a:r>
          </a:p>
          <a:p>
            <a:pPr marL="0" indent="0">
              <a:buNone/>
            </a:pPr>
            <a:endParaRPr lang="en-US" dirty="0" smtClean="0"/>
          </a:p>
          <a:p>
            <a:r>
              <a:rPr lang="en-US" dirty="0" smtClean="0"/>
              <a:t>Clinician inertia </a:t>
            </a:r>
          </a:p>
          <a:p>
            <a:r>
              <a:rPr lang="en-US" dirty="0" smtClean="0"/>
              <a:t>Patient inertia</a:t>
            </a:r>
          </a:p>
          <a:p>
            <a:pPr lvl="1"/>
            <a:r>
              <a:rPr lang="en-US" dirty="0" smtClean="0"/>
              <a:t>Lack of access</a:t>
            </a:r>
          </a:p>
          <a:p>
            <a:pPr lvl="1"/>
            <a:r>
              <a:rPr lang="en-US" dirty="0" smtClean="0"/>
              <a:t>Health literacy</a:t>
            </a:r>
          </a:p>
          <a:p>
            <a:pPr lvl="1"/>
            <a:r>
              <a:rPr lang="en-US" dirty="0"/>
              <a:t>Non-adherence</a:t>
            </a:r>
          </a:p>
          <a:p>
            <a:pPr lvl="1"/>
            <a:r>
              <a:rPr lang="en-US" dirty="0" smtClean="0"/>
              <a:t>Competing interests</a:t>
            </a:r>
          </a:p>
          <a:p>
            <a:pPr lvl="1"/>
            <a:r>
              <a:rPr lang="en-US" dirty="0"/>
              <a:t>Refusal </a:t>
            </a:r>
            <a:r>
              <a:rPr lang="en-US" dirty="0" smtClean="0"/>
              <a:t>of treatment </a:t>
            </a:r>
          </a:p>
          <a:p>
            <a:pPr lvl="2"/>
            <a:r>
              <a:rPr lang="en-US" dirty="0" smtClean="0"/>
              <a:t>Uninformed/misinformed</a:t>
            </a:r>
          </a:p>
          <a:p>
            <a:pPr lvl="2"/>
            <a:r>
              <a:rPr lang="en-US" dirty="0" smtClean="0"/>
              <a:t>Well informed</a:t>
            </a:r>
            <a:endParaRPr lang="en-US" dirty="0"/>
          </a:p>
          <a:p>
            <a:pPr lvl="1"/>
            <a:endParaRPr lang="en-US" dirty="0" smtClean="0"/>
          </a:p>
          <a:p>
            <a:pPr lvl="1"/>
            <a:endParaRPr lang="en-US" dirty="0"/>
          </a:p>
          <a:p>
            <a:pPr lvl="1"/>
            <a:r>
              <a:rPr lang="en-US" i="1" dirty="0" smtClean="0"/>
              <a:t>Many of the “patient inertia” factors can be clinician modified, and as healthcare professionals it is our role to do so to the best of our ability.</a:t>
            </a:r>
            <a:endParaRPr lang="en-US" i="1" dirty="0"/>
          </a:p>
        </p:txBody>
      </p:sp>
      <p:sp>
        <p:nvSpPr>
          <p:cNvPr id="4" name="Text Placeholder 3"/>
          <p:cNvSpPr>
            <a:spLocks noGrp="1"/>
          </p:cNvSpPr>
          <p:nvPr>
            <p:ph type="body" sz="quarter" idx="15"/>
          </p:nvPr>
        </p:nvSpPr>
        <p:spPr/>
        <p:txBody>
          <a:bodyPr/>
          <a:lstStyle/>
          <a:p>
            <a:endParaRPr lang="en-US"/>
          </a:p>
        </p:txBody>
      </p:sp>
      <p:pic>
        <p:nvPicPr>
          <p:cNvPr id="5" name="Picture 4"/>
          <p:cNvPicPr>
            <a:picLocks noChangeAspect="1"/>
          </p:cNvPicPr>
          <p:nvPr/>
        </p:nvPicPr>
        <p:blipFill>
          <a:blip r:embed="rId2"/>
          <a:stretch>
            <a:fillRect/>
          </a:stretch>
        </p:blipFill>
        <p:spPr>
          <a:xfrm>
            <a:off x="5456387" y="734694"/>
            <a:ext cx="3687613" cy="2768600"/>
          </a:xfrm>
          <a:prstGeom prst="rect">
            <a:avLst/>
          </a:prstGeom>
        </p:spPr>
      </p:pic>
    </p:spTree>
    <p:extLst>
      <p:ext uri="{BB962C8B-B14F-4D97-AF65-F5344CB8AC3E}">
        <p14:creationId xmlns:p14="http://schemas.microsoft.com/office/powerpoint/2010/main" val="3748096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5425" y="378697"/>
            <a:ext cx="7551021" cy="549153"/>
          </a:xfrm>
        </p:spPr>
        <p:txBody>
          <a:bodyPr>
            <a:normAutofit/>
          </a:bodyPr>
          <a:lstStyle/>
          <a:p>
            <a:r>
              <a:rPr lang="en-GB" altLang="en-US" sz="2800" dirty="0">
                <a:solidFill>
                  <a:schemeClr val="tx1"/>
                </a:solidFill>
                <a:latin typeface="+mj-lt"/>
              </a:rPr>
              <a:t>Identifying the Opportunities</a:t>
            </a:r>
          </a:p>
          <a:p>
            <a:endParaRPr lang="en-US" dirty="0"/>
          </a:p>
        </p:txBody>
      </p:sp>
      <p:sp>
        <p:nvSpPr>
          <p:cNvPr id="3" name="Text Placeholder 2"/>
          <p:cNvSpPr>
            <a:spLocks noGrp="1"/>
          </p:cNvSpPr>
          <p:nvPr>
            <p:ph type="body" sz="quarter" idx="14"/>
          </p:nvPr>
        </p:nvSpPr>
        <p:spPr>
          <a:xfrm>
            <a:off x="226068" y="1828800"/>
            <a:ext cx="8660913" cy="3124200"/>
          </a:xfrm>
        </p:spPr>
        <p:txBody>
          <a:bodyPr>
            <a:normAutofit/>
          </a:bodyPr>
          <a:lstStyle/>
          <a:p>
            <a:pPr marL="0" indent="0">
              <a:buNone/>
            </a:pPr>
            <a:r>
              <a:rPr lang="en-US" b="1" dirty="0" smtClean="0"/>
              <a:t>For this integration work </a:t>
            </a:r>
            <a:r>
              <a:rPr lang="en-US" b="1" dirty="0" smtClean="0"/>
              <a:t>there are 4 </a:t>
            </a:r>
            <a:r>
              <a:rPr lang="en-US" b="1" dirty="0" smtClean="0"/>
              <a:t>Key Sources of </a:t>
            </a:r>
            <a:r>
              <a:rPr lang="en-US" b="1" dirty="0" err="1" smtClean="0"/>
              <a:t>Learnings</a:t>
            </a:r>
            <a:r>
              <a:rPr lang="en-US" b="1" dirty="0" smtClean="0"/>
              <a:t>:</a:t>
            </a:r>
          </a:p>
          <a:p>
            <a:pPr marL="0" indent="0">
              <a:buNone/>
            </a:pPr>
            <a:endParaRPr lang="en-US" b="1" dirty="0" smtClean="0"/>
          </a:p>
          <a:p>
            <a:pPr marL="400050">
              <a:buFont typeface="+mj-lt"/>
              <a:buAutoNum type="arabicPeriod"/>
            </a:pPr>
            <a:r>
              <a:rPr lang="en-US" dirty="0" smtClean="0"/>
              <a:t>Existing/recent approaches for diabetes care in primary care (AGC, CCM)</a:t>
            </a:r>
          </a:p>
          <a:p>
            <a:pPr marL="400050">
              <a:buFont typeface="+mj-lt"/>
              <a:buAutoNum type="arabicPeriod"/>
            </a:pPr>
            <a:r>
              <a:rPr lang="en-US" dirty="0"/>
              <a:t>R</a:t>
            </a:r>
            <a:r>
              <a:rPr lang="en-US" dirty="0" smtClean="0"/>
              <a:t>eflection  </a:t>
            </a:r>
            <a:r>
              <a:rPr lang="en-US" dirty="0"/>
              <a:t>on </a:t>
            </a:r>
            <a:r>
              <a:rPr lang="en-US" dirty="0" smtClean="0"/>
              <a:t>our integration </a:t>
            </a:r>
            <a:r>
              <a:rPr lang="en-US" dirty="0"/>
              <a:t>efforts </a:t>
            </a:r>
            <a:r>
              <a:rPr lang="en-US" dirty="0" smtClean="0"/>
              <a:t> to date with </a:t>
            </a:r>
            <a:r>
              <a:rPr lang="en-US" dirty="0"/>
              <a:t>several practices since </a:t>
            </a:r>
            <a:r>
              <a:rPr lang="en-US" dirty="0" smtClean="0"/>
              <a:t>2000 (Gill)</a:t>
            </a:r>
          </a:p>
          <a:p>
            <a:pPr marL="400050">
              <a:buFont typeface="+mj-lt"/>
              <a:buAutoNum type="arabicPeriod"/>
            </a:pPr>
            <a:r>
              <a:rPr lang="en-US" dirty="0" smtClean="0"/>
              <a:t>Clinical Quality opportunities identified from the literature, </a:t>
            </a:r>
          </a:p>
          <a:p>
            <a:pPr marL="400050">
              <a:buFont typeface="+mj-lt"/>
              <a:buAutoNum type="arabicPeriod"/>
            </a:pPr>
            <a:r>
              <a:rPr lang="en-US" dirty="0"/>
              <a:t>O</a:t>
            </a:r>
            <a:r>
              <a:rPr lang="en-US" dirty="0" smtClean="0"/>
              <a:t>pportunities inherent in the design of DCIP, </a:t>
            </a:r>
            <a:r>
              <a:rPr lang="en-US" i="1" dirty="0" smtClean="0"/>
              <a:t>(and IMO largely untapped to date)</a:t>
            </a:r>
          </a:p>
          <a:p>
            <a:pPr marL="800100" lvl="1" indent="-342900">
              <a:buFont typeface="+mj-lt"/>
              <a:buAutoNum type="arabicPeriod"/>
            </a:pPr>
            <a:endParaRPr lang="en-US" dirty="0" smtClean="0"/>
          </a:p>
          <a:p>
            <a:pPr marL="0" indent="0">
              <a:buNone/>
            </a:pPr>
            <a:endParaRPr lang="en-US" dirty="0"/>
          </a:p>
        </p:txBody>
      </p:sp>
      <p:sp>
        <p:nvSpPr>
          <p:cNvPr id="4" name="Text Placeholder 3"/>
          <p:cNvSpPr>
            <a:spLocks noGrp="1"/>
          </p:cNvSpPr>
          <p:nvPr>
            <p:ph type="body" sz="quarter" idx="15"/>
          </p:nvPr>
        </p:nvSpPr>
        <p:spPr/>
        <p:txBody>
          <a:bodyPr/>
          <a:lstStyle/>
          <a:p>
            <a:endParaRPr lang="en-US"/>
          </a:p>
        </p:txBody>
      </p:sp>
      <p:pic>
        <p:nvPicPr>
          <p:cNvPr id="5" name="Picture 4" descr="learni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046" y="0"/>
            <a:ext cx="1574800" cy="1625600"/>
          </a:xfrm>
          <a:prstGeom prst="rect">
            <a:avLst/>
          </a:prstGeom>
        </p:spPr>
      </p:pic>
    </p:spTree>
    <p:extLst>
      <p:ext uri="{BB962C8B-B14F-4D97-AF65-F5344CB8AC3E}">
        <p14:creationId xmlns:p14="http://schemas.microsoft.com/office/powerpoint/2010/main" val="2186448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225425" y="378697"/>
            <a:ext cx="8778875" cy="688103"/>
          </a:xfrm>
        </p:spPr>
        <p:txBody>
          <a:bodyPr>
            <a:noAutofit/>
          </a:bodyPr>
          <a:lstStyle/>
          <a:p>
            <a:r>
              <a:rPr lang="en-US" sz="2400" dirty="0">
                <a:solidFill>
                  <a:schemeClr val="tx1"/>
                </a:solidFill>
              </a:rPr>
              <a:t>This Diabetes Implementation </a:t>
            </a:r>
            <a:r>
              <a:rPr lang="en-US" sz="2400" dirty="0" smtClean="0">
                <a:solidFill>
                  <a:schemeClr val="tx1"/>
                </a:solidFill>
              </a:rPr>
              <a:t>plan (2000)</a:t>
            </a:r>
          </a:p>
          <a:p>
            <a:r>
              <a:rPr lang="en-US" sz="2400" dirty="0" smtClean="0">
                <a:solidFill>
                  <a:schemeClr val="tx1"/>
                </a:solidFill>
              </a:rPr>
              <a:t>was very aspirational</a:t>
            </a:r>
            <a:endParaRPr lang="en-US" sz="2400" dirty="0"/>
          </a:p>
        </p:txBody>
      </p:sp>
      <p:sp>
        <p:nvSpPr>
          <p:cNvPr id="3" name="Text Placeholder 2"/>
          <p:cNvSpPr>
            <a:spLocks noGrp="1"/>
          </p:cNvSpPr>
          <p:nvPr>
            <p:ph type="body" sz="quarter" idx="14"/>
          </p:nvPr>
        </p:nvSpPr>
        <p:spPr>
          <a:xfrm>
            <a:off x="226068" y="927850"/>
            <a:ext cx="8660913" cy="4129926"/>
          </a:xfrm>
        </p:spPr>
        <p:txBody>
          <a:bodyPr>
            <a:normAutofit fontScale="92500" lnSpcReduction="10000"/>
          </a:bodyPr>
          <a:lstStyle/>
          <a:p>
            <a:pPr marL="0" indent="0">
              <a:buNone/>
            </a:pPr>
            <a:endParaRPr lang="en-US" dirty="0"/>
          </a:p>
          <a:p>
            <a:pPr marL="0" indent="0">
              <a:buNone/>
            </a:pPr>
            <a:r>
              <a:rPr lang="en-US" i="1" dirty="0" smtClean="0"/>
              <a:t>“The </a:t>
            </a:r>
            <a:r>
              <a:rPr lang="en-US" i="1" dirty="0"/>
              <a:t>proposed changes include the establishment of local diabetes teams and</a:t>
            </a:r>
          </a:p>
          <a:p>
            <a:pPr marL="0" indent="0">
              <a:buNone/>
            </a:pPr>
            <a:r>
              <a:rPr lang="en-US" i="1" dirty="0"/>
              <a:t>information systems to identify and monitor the needs within the regions. </a:t>
            </a:r>
            <a:endParaRPr lang="en-US" i="1" dirty="0" smtClean="0"/>
          </a:p>
          <a:p>
            <a:pPr marL="0" indent="0">
              <a:buNone/>
            </a:pPr>
            <a:r>
              <a:rPr lang="en-US" i="1" dirty="0" smtClean="0"/>
              <a:t>Services to individuals </a:t>
            </a:r>
            <a:r>
              <a:rPr lang="en-US" i="1" dirty="0"/>
              <a:t>with diabetes will also be improved with the introduction free </a:t>
            </a:r>
            <a:r>
              <a:rPr lang="en-US" i="1" dirty="0" smtClean="0"/>
              <a:t>annual reviews</a:t>
            </a:r>
            <a:r>
              <a:rPr lang="en-US" i="1" dirty="0"/>
              <a:t>, increased education and management, reduced barriers to access, and</a:t>
            </a:r>
          </a:p>
          <a:p>
            <a:pPr marL="0" indent="0">
              <a:buNone/>
            </a:pPr>
            <a:r>
              <a:rPr lang="en-US" i="1" dirty="0"/>
              <a:t>increased numbers of eye-screening examinations</a:t>
            </a:r>
            <a:r>
              <a:rPr lang="en-US" i="1" dirty="0" smtClean="0"/>
              <a:t>.”</a:t>
            </a:r>
          </a:p>
          <a:p>
            <a:pPr marL="0" indent="0">
              <a:buNone/>
            </a:pPr>
            <a:endParaRPr lang="en-US" dirty="0"/>
          </a:p>
          <a:p>
            <a:pPr marL="0" indent="0">
              <a:buNone/>
            </a:pPr>
            <a:r>
              <a:rPr lang="en-US" i="1" dirty="0" smtClean="0"/>
              <a:t>“These </a:t>
            </a:r>
            <a:r>
              <a:rPr lang="en-US" i="1" dirty="0"/>
              <a:t>changes focus on the removing the inequity of health outcome for Maori and</a:t>
            </a:r>
          </a:p>
          <a:p>
            <a:pPr marL="0" indent="0">
              <a:buNone/>
            </a:pPr>
            <a:r>
              <a:rPr lang="en-US" i="1" dirty="0"/>
              <a:t>Pacific Island people, and include specific funding for new initiatives managed by</a:t>
            </a:r>
          </a:p>
          <a:p>
            <a:pPr marL="0" indent="0">
              <a:buNone/>
            </a:pPr>
            <a:r>
              <a:rPr lang="en-US" i="1" dirty="0"/>
              <a:t>Maori and Pacific Island people</a:t>
            </a:r>
            <a:r>
              <a:rPr lang="en-US" i="1" dirty="0" smtClean="0"/>
              <a:t>.”</a:t>
            </a:r>
          </a:p>
          <a:p>
            <a:pPr marL="0" indent="0">
              <a:buNone/>
            </a:pPr>
            <a:endParaRPr lang="en-US" dirty="0"/>
          </a:p>
          <a:p>
            <a:pPr marL="0" indent="0">
              <a:buNone/>
            </a:pPr>
            <a:r>
              <a:rPr lang="en-US" i="1" dirty="0" smtClean="0"/>
              <a:t>“New </a:t>
            </a:r>
            <a:r>
              <a:rPr lang="en-US" i="1" dirty="0"/>
              <a:t>Zealand must establish a world-class comprehensive service for people with</a:t>
            </a:r>
          </a:p>
          <a:p>
            <a:pPr marL="0" indent="0">
              <a:buNone/>
            </a:pPr>
            <a:r>
              <a:rPr lang="en-US" i="1" dirty="0"/>
              <a:t>diabetes. It must include prevention, early detection, and effective treatment at every</a:t>
            </a:r>
          </a:p>
          <a:p>
            <a:pPr marL="0" indent="0">
              <a:buNone/>
            </a:pPr>
            <a:r>
              <a:rPr lang="en-US" i="1" dirty="0"/>
              <a:t>stage of the development of this disease</a:t>
            </a:r>
            <a:r>
              <a:rPr lang="en-US" i="1" dirty="0" smtClean="0"/>
              <a:t>.”</a:t>
            </a:r>
          </a:p>
          <a:p>
            <a:pPr marL="0" indent="0">
              <a:buNone/>
            </a:pPr>
            <a:endParaRPr lang="en-US" dirty="0"/>
          </a:p>
          <a:p>
            <a:pPr marL="0" indent="0">
              <a:buNone/>
            </a:pPr>
            <a:r>
              <a:rPr lang="en-US" i="1" dirty="0" smtClean="0"/>
              <a:t>“We </a:t>
            </a:r>
            <a:r>
              <a:rPr lang="en-US" i="1" dirty="0"/>
              <a:t>cannot afford to fail</a:t>
            </a:r>
            <a:r>
              <a:rPr lang="en-US" i="1" dirty="0" smtClean="0"/>
              <a:t>.”</a:t>
            </a:r>
            <a:endParaRPr lang="en-US" i="1" dirty="0"/>
          </a:p>
        </p:txBody>
      </p:sp>
    </p:spTree>
    <p:extLst>
      <p:ext uri="{BB962C8B-B14F-4D97-AF65-F5344CB8AC3E}">
        <p14:creationId xmlns:p14="http://schemas.microsoft.com/office/powerpoint/2010/main" val="1276992544"/>
      </p:ext>
    </p:extLst>
  </p:cSld>
  <p:clrMapOvr>
    <a:masterClrMapping/>
  </p:clrMapOvr>
</p:sld>
</file>

<file path=ppt/theme/theme1.xml><?xml version="1.0" encoding="utf-8"?>
<a:theme xmlns:a="http://schemas.openxmlformats.org/drawingml/2006/main" name="NN_CD_16-9">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extLst>
    <a:ext uri="{05A4C25C-085E-4340-85A3-A5531E510DB2}">
      <thm15:themeFamily xmlns:thm15="http://schemas.microsoft.com/office/thememl/2012/main" xmlns="" name="NN_CD_16-9_Beta2.potx" id="{8694E4AD-08C0-47F4-8CAF-D8B608D1CEB0}" vid="{407A2282-2324-402C-8522-77AA571EABD3}"/>
    </a:ext>
  </a:extLst>
</a:theme>
</file>

<file path=ppt/theme/theme2.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N 2012">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NN_CD_16-9</Template>
  <TotalTime>12452</TotalTime>
  <Words>1647</Words>
  <Application>Microsoft Macintosh PowerPoint</Application>
  <PresentationFormat>On-screen Show (16:9)</PresentationFormat>
  <Paragraphs>198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NN_CD_16-9</vt:lpstr>
      <vt:lpstr>“Modified” DCIP</vt:lpstr>
      <vt:lpstr>Outline</vt:lpstr>
      <vt:lpstr>Basic Premises and Assumptions</vt:lpstr>
      <vt:lpstr>Basic Premises and 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its all sorted…?</vt:lpstr>
      <vt:lpstr>PowerPoint Presentation</vt:lpstr>
    </vt:vector>
  </TitlesOfParts>
  <Company>Novo Nordisk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JEWR (Jennifer Wright)</dc:creator>
  <cp:lastModifiedBy>Brandon Orr-Walker</cp:lastModifiedBy>
  <cp:revision>140</cp:revision>
  <dcterms:created xsi:type="dcterms:W3CDTF">2013-12-18T23:10:48Z</dcterms:created>
  <dcterms:modified xsi:type="dcterms:W3CDTF">2016-07-24T22:47:28Z</dcterms:modified>
  <cp:category>PP Templates</cp:category>
</cp:coreProperties>
</file>